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313" r:id="rId2"/>
    <p:sldId id="256" r:id="rId3"/>
    <p:sldId id="373" r:id="rId4"/>
    <p:sldId id="367" r:id="rId5"/>
    <p:sldId id="372" r:id="rId6"/>
    <p:sldId id="321" r:id="rId7"/>
    <p:sldId id="323" r:id="rId8"/>
    <p:sldId id="319" r:id="rId9"/>
    <p:sldId id="325" r:id="rId10"/>
    <p:sldId id="318" r:id="rId11"/>
    <p:sldId id="326" r:id="rId12"/>
    <p:sldId id="271" r:id="rId13"/>
    <p:sldId id="275" r:id="rId14"/>
    <p:sldId id="270" r:id="rId15"/>
    <p:sldId id="284" r:id="rId16"/>
    <p:sldId id="346" r:id="rId17"/>
    <p:sldId id="347" r:id="rId18"/>
    <p:sldId id="348" r:id="rId19"/>
    <p:sldId id="349" r:id="rId20"/>
    <p:sldId id="350" r:id="rId21"/>
    <p:sldId id="327" r:id="rId22"/>
    <p:sldId id="297" r:id="rId23"/>
    <p:sldId id="300" r:id="rId24"/>
    <p:sldId id="298" r:id="rId25"/>
    <p:sldId id="285" r:id="rId26"/>
    <p:sldId id="286" r:id="rId27"/>
    <p:sldId id="287" r:id="rId28"/>
    <p:sldId id="288" r:id="rId29"/>
    <p:sldId id="289" r:id="rId30"/>
    <p:sldId id="290" r:id="rId31"/>
    <p:sldId id="291" r:id="rId32"/>
    <p:sldId id="344" r:id="rId33"/>
    <p:sldId id="345" r:id="rId34"/>
    <p:sldId id="353" r:id="rId35"/>
    <p:sldId id="371" r:id="rId36"/>
    <p:sldId id="370" r:id="rId37"/>
    <p:sldId id="329" r:id="rId38"/>
    <p:sldId id="330" r:id="rId39"/>
    <p:sldId id="331" r:id="rId40"/>
    <p:sldId id="335" r:id="rId41"/>
    <p:sldId id="334" r:id="rId42"/>
    <p:sldId id="332" r:id="rId43"/>
    <p:sldId id="333" r:id="rId44"/>
    <p:sldId id="351" r:id="rId45"/>
    <p:sldId id="338" r:id="rId46"/>
    <p:sldId id="354" r:id="rId47"/>
    <p:sldId id="358" r:id="rId48"/>
    <p:sldId id="359" r:id="rId49"/>
    <p:sldId id="363" r:id="rId50"/>
    <p:sldId id="360" r:id="rId51"/>
    <p:sldId id="361" r:id="rId52"/>
    <p:sldId id="362" r:id="rId53"/>
    <p:sldId id="341" r:id="rId54"/>
    <p:sldId id="364" r:id="rId55"/>
    <p:sldId id="340" r:id="rId56"/>
    <p:sldId id="365" r:id="rId57"/>
    <p:sldId id="328" r:id="rId58"/>
    <p:sldId id="356" r:id="rId59"/>
    <p:sldId id="302" r:id="rId60"/>
    <p:sldId id="303" r:id="rId61"/>
    <p:sldId id="316" r:id="rId62"/>
    <p:sldId id="314" r:id="rId63"/>
    <p:sldId id="315" r:id="rId64"/>
    <p:sldId id="304" r:id="rId65"/>
    <p:sldId id="355" r:id="rId66"/>
    <p:sldId id="368" r:id="rId67"/>
    <p:sldId id="374" r:id="rId68"/>
    <p:sldId id="369" r:id="rId69"/>
    <p:sldId id="257" r:id="rId70"/>
    <p:sldId id="258" r:id="rId71"/>
    <p:sldId id="28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D3BA-CE02-4CFE-8DA6-0618F3B56E52}">
          <p14:sldIdLst>
            <p14:sldId id="313"/>
            <p14:sldId id="256"/>
            <p14:sldId id="373"/>
            <p14:sldId id="367"/>
            <p14:sldId id="372"/>
            <p14:sldId id="321"/>
            <p14:sldId id="323"/>
            <p14:sldId id="319"/>
            <p14:sldId id="325"/>
            <p14:sldId id="318"/>
            <p14:sldId id="326"/>
            <p14:sldId id="271"/>
            <p14:sldId id="275"/>
            <p14:sldId id="270"/>
            <p14:sldId id="284"/>
            <p14:sldId id="346"/>
            <p14:sldId id="347"/>
            <p14:sldId id="348"/>
            <p14:sldId id="349"/>
            <p14:sldId id="350"/>
            <p14:sldId id="327"/>
            <p14:sldId id="297"/>
            <p14:sldId id="300"/>
            <p14:sldId id="298"/>
            <p14:sldId id="285"/>
            <p14:sldId id="286"/>
            <p14:sldId id="287"/>
            <p14:sldId id="288"/>
            <p14:sldId id="289"/>
            <p14:sldId id="290"/>
            <p14:sldId id="291"/>
            <p14:sldId id="344"/>
            <p14:sldId id="345"/>
            <p14:sldId id="353"/>
            <p14:sldId id="371"/>
            <p14:sldId id="370"/>
            <p14:sldId id="329"/>
            <p14:sldId id="330"/>
            <p14:sldId id="331"/>
            <p14:sldId id="335"/>
            <p14:sldId id="334"/>
            <p14:sldId id="332"/>
            <p14:sldId id="333"/>
            <p14:sldId id="351"/>
            <p14:sldId id="338"/>
            <p14:sldId id="354"/>
            <p14:sldId id="358"/>
            <p14:sldId id="359"/>
            <p14:sldId id="363"/>
            <p14:sldId id="360"/>
            <p14:sldId id="361"/>
            <p14:sldId id="362"/>
            <p14:sldId id="341"/>
            <p14:sldId id="364"/>
            <p14:sldId id="340"/>
            <p14:sldId id="365"/>
            <p14:sldId id="328"/>
            <p14:sldId id="356"/>
            <p14:sldId id="302"/>
            <p14:sldId id="303"/>
            <p14:sldId id="316"/>
            <p14:sldId id="314"/>
            <p14:sldId id="315"/>
            <p14:sldId id="304"/>
            <p14:sldId id="355"/>
            <p14:sldId id="368"/>
            <p14:sldId id="374"/>
            <p14:sldId id="369"/>
          </p14:sldIdLst>
        </p14:section>
        <p14:section name="Do Not Show" id="{0F183253-EB47-433D-B29A-A126CDAC2072}">
          <p14:sldIdLst>
            <p14:sldId id="257"/>
            <p14:sldId id="258"/>
            <p14:sldId id="2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C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153" autoAdjust="0"/>
    <p:restoredTop sz="94720" autoAdjust="0"/>
  </p:normalViewPr>
  <p:slideViewPr>
    <p:cSldViewPr snapToGrid="0" showGuides="1">
      <p:cViewPr varScale="1">
        <p:scale>
          <a:sx n="77" d="100"/>
          <a:sy n="77" d="100"/>
        </p:scale>
        <p:origin x="660" y="84"/>
      </p:cViewPr>
      <p:guideLst>
        <p:guide orient="horz" pos="2160"/>
        <p:guide pos="3840"/>
      </p:guideLst>
    </p:cSldViewPr>
  </p:slideViewPr>
  <p:notesTextViewPr>
    <p:cViewPr>
      <p:scale>
        <a:sx n="3" d="2"/>
        <a:sy n="3" d="2"/>
      </p:scale>
      <p:origin x="0" y="0"/>
    </p:cViewPr>
  </p:notesTextViewPr>
  <p:sorterViewPr>
    <p:cViewPr varScale="1">
      <p:scale>
        <a:sx n="1" d="1"/>
        <a:sy n="1" d="1"/>
      </p:scale>
      <p:origin x="0" y="-149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Communication Links</c:v>
                </c:pt>
              </c:strCache>
            </c:strRef>
          </c:tx>
          <c:spPr>
            <a:ln w="101600" cap="rnd">
              <a:solidFill>
                <a:schemeClr val="accent1"/>
              </a:solidFill>
              <a:round/>
            </a:ln>
            <a:effectLst/>
          </c:spPr>
          <c:marker>
            <c:symbol val="none"/>
          </c:marker>
          <c:cat>
            <c:numRef>
              <c:f>Sheet1!$A$2:$A$6</c:f>
              <c:numCache>
                <c:formatCode>General</c:formatCode>
                <c:ptCount val="5"/>
                <c:pt idx="0">
                  <c:v>2</c:v>
                </c:pt>
                <c:pt idx="1">
                  <c:v>6</c:v>
                </c:pt>
                <c:pt idx="2">
                  <c:v>12</c:v>
                </c:pt>
                <c:pt idx="3">
                  <c:v>24</c:v>
                </c:pt>
                <c:pt idx="4">
                  <c:v>50</c:v>
                </c:pt>
              </c:numCache>
            </c:numRef>
          </c:cat>
          <c:val>
            <c:numRef>
              <c:f>Sheet1!$B$2:$B$6</c:f>
              <c:numCache>
                <c:formatCode>General</c:formatCode>
                <c:ptCount val="5"/>
                <c:pt idx="0">
                  <c:v>1</c:v>
                </c:pt>
                <c:pt idx="1">
                  <c:v>15</c:v>
                </c:pt>
                <c:pt idx="2">
                  <c:v>66</c:v>
                </c:pt>
                <c:pt idx="3">
                  <c:v>276</c:v>
                </c:pt>
                <c:pt idx="4">
                  <c:v>1225</c:v>
                </c:pt>
              </c:numCache>
            </c:numRef>
          </c:val>
          <c:smooth val="0"/>
        </c:ser>
        <c:dLbls>
          <c:showLegendKey val="0"/>
          <c:showVal val="0"/>
          <c:showCatName val="0"/>
          <c:showSerName val="0"/>
          <c:showPercent val="0"/>
          <c:showBubbleSize val="0"/>
        </c:dLbls>
        <c:smooth val="0"/>
        <c:axId val="374349896"/>
        <c:axId val="374353424"/>
      </c:lineChart>
      <c:catAx>
        <c:axId val="374349896"/>
        <c:scaling>
          <c:orientation val="minMax"/>
        </c:scaling>
        <c:delete val="0"/>
        <c:axPos val="b"/>
        <c:title>
          <c:tx>
            <c:rich>
              <a:bodyPr rot="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r>
                  <a:rPr lang="en-US" sz="3200" b="1" dirty="0" smtClean="0"/>
                  <a:t>Number</a:t>
                </a:r>
                <a:r>
                  <a:rPr lang="en-US" sz="3200" b="1" baseline="0" dirty="0" smtClean="0"/>
                  <a:t> of people (team size = n)</a:t>
                </a:r>
                <a:endParaRPr lang="en-US" sz="3200" b="1" dirty="0"/>
              </a:p>
            </c:rich>
          </c:tx>
          <c:layout/>
          <c:overlay val="0"/>
          <c:spPr>
            <a:noFill/>
            <a:ln>
              <a:noFill/>
            </a:ln>
            <a:effectLst/>
          </c:spPr>
          <c:txPr>
            <a:bodyPr rot="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crossAx val="374353424"/>
        <c:crosses val="autoZero"/>
        <c:auto val="1"/>
        <c:lblAlgn val="ctr"/>
        <c:lblOffset val="100"/>
        <c:noMultiLvlLbl val="0"/>
      </c:catAx>
      <c:valAx>
        <c:axId val="374353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dirty="0" smtClean="0"/>
                  <a:t>Number of links between people</a:t>
                </a:r>
                <a:endParaRPr lang="en-US" sz="2000" b="1" dirty="0"/>
              </a:p>
            </c:rich>
          </c:tx>
          <c:layout>
            <c:manualLayout>
              <c:xMode val="edge"/>
              <c:yMode val="edge"/>
              <c:x val="4.6874999999999998E-3"/>
              <c:y val="1.5460998064653161E-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374349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AFFFE-9160-4A6A-BFA6-12BE8A882E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910C1E8-31DE-4241-A636-2675CFB4E54C}">
      <dgm:prSet phldrT="[Text]"/>
      <dgm:spPr/>
      <dgm:t>
        <a:bodyPr/>
        <a:lstStyle/>
        <a:p>
          <a:r>
            <a:rPr lang="en-US" dirty="0" smtClean="0"/>
            <a:t>Plan Skills</a:t>
          </a:r>
          <a:endParaRPr lang="en-US" dirty="0"/>
        </a:p>
      </dgm:t>
    </dgm:pt>
    <dgm:pt modelId="{D2FAFA58-5E94-47A9-AEB6-08022B35D4FF}" type="parTrans" cxnId="{DCBCCBB9-3EEF-45CC-B88B-EC054BF12BF6}">
      <dgm:prSet/>
      <dgm:spPr/>
      <dgm:t>
        <a:bodyPr/>
        <a:lstStyle/>
        <a:p>
          <a:endParaRPr lang="en-US"/>
        </a:p>
      </dgm:t>
    </dgm:pt>
    <dgm:pt modelId="{368C3F4E-CD36-46B0-8DBA-BED34C3B1327}" type="sibTrans" cxnId="{DCBCCBB9-3EEF-45CC-B88B-EC054BF12BF6}">
      <dgm:prSet/>
      <dgm:spPr/>
      <dgm:t>
        <a:bodyPr/>
        <a:lstStyle/>
        <a:p>
          <a:endParaRPr lang="en-US"/>
        </a:p>
      </dgm:t>
    </dgm:pt>
    <dgm:pt modelId="{85EC6952-9979-4F40-86D0-135427D2A601}">
      <dgm:prSet phldrT="[Text]"/>
      <dgm:spPr/>
      <dgm:t>
        <a:bodyPr/>
        <a:lstStyle/>
        <a:p>
          <a:r>
            <a:rPr lang="en-US" dirty="0" smtClean="0"/>
            <a:t>Assess Current</a:t>
          </a:r>
          <a:endParaRPr lang="en-US" dirty="0"/>
        </a:p>
      </dgm:t>
    </dgm:pt>
    <dgm:pt modelId="{FF340A55-7CCC-4471-8077-C761F267C1D4}" type="parTrans" cxnId="{EB498662-0436-489F-B64C-5869E731CEF3}">
      <dgm:prSet/>
      <dgm:spPr/>
      <dgm:t>
        <a:bodyPr/>
        <a:lstStyle/>
        <a:p>
          <a:endParaRPr lang="en-US"/>
        </a:p>
      </dgm:t>
    </dgm:pt>
    <dgm:pt modelId="{D56D964D-6A81-4931-804E-BDFC01B1460F}" type="sibTrans" cxnId="{EB498662-0436-489F-B64C-5869E731CEF3}">
      <dgm:prSet/>
      <dgm:spPr/>
      <dgm:t>
        <a:bodyPr/>
        <a:lstStyle/>
        <a:p>
          <a:endParaRPr lang="en-US"/>
        </a:p>
      </dgm:t>
    </dgm:pt>
    <dgm:pt modelId="{40935DE6-3EF8-4E97-A871-103485DF98F4}">
      <dgm:prSet phldrT="[Text]"/>
      <dgm:spPr/>
      <dgm:t>
        <a:bodyPr/>
        <a:lstStyle/>
        <a:p>
          <a:r>
            <a:rPr lang="en-US" dirty="0" smtClean="0"/>
            <a:t>Ask Team</a:t>
          </a:r>
          <a:endParaRPr lang="en-US" dirty="0"/>
        </a:p>
      </dgm:t>
    </dgm:pt>
    <dgm:pt modelId="{AE29630C-0228-4B50-AC7E-F2B459897EC8}" type="parTrans" cxnId="{ECDEE5C6-2984-4A68-954C-7911B2D2F6E7}">
      <dgm:prSet/>
      <dgm:spPr/>
      <dgm:t>
        <a:bodyPr/>
        <a:lstStyle/>
        <a:p>
          <a:endParaRPr lang="en-US"/>
        </a:p>
      </dgm:t>
    </dgm:pt>
    <dgm:pt modelId="{EF7CBA6D-5B82-41D9-9EB5-8B28834477D7}" type="sibTrans" cxnId="{ECDEE5C6-2984-4A68-954C-7911B2D2F6E7}">
      <dgm:prSet/>
      <dgm:spPr/>
      <dgm:t>
        <a:bodyPr/>
        <a:lstStyle/>
        <a:p>
          <a:endParaRPr lang="en-US"/>
        </a:p>
      </dgm:t>
    </dgm:pt>
    <dgm:pt modelId="{4CACA27C-AAA7-409A-BE4E-5E2CE7B7FDED}">
      <dgm:prSet phldrT="[Text]"/>
      <dgm:spPr/>
      <dgm:t>
        <a:bodyPr/>
        <a:lstStyle/>
        <a:p>
          <a:r>
            <a:rPr lang="en-US" dirty="0" smtClean="0"/>
            <a:t>Train or Hire</a:t>
          </a:r>
          <a:endParaRPr lang="en-US" dirty="0"/>
        </a:p>
      </dgm:t>
    </dgm:pt>
    <dgm:pt modelId="{547E3EC9-BCA4-49AD-90E4-5FB4D3ABB49F}" type="parTrans" cxnId="{24E00F15-34E9-432E-835E-95B3070E5CEC}">
      <dgm:prSet/>
      <dgm:spPr/>
      <dgm:t>
        <a:bodyPr/>
        <a:lstStyle/>
        <a:p>
          <a:endParaRPr lang="en-US"/>
        </a:p>
      </dgm:t>
    </dgm:pt>
    <dgm:pt modelId="{EE2FC4B2-1F10-496B-B170-5E65AA6F666B}" type="sibTrans" cxnId="{24E00F15-34E9-432E-835E-95B3070E5CEC}">
      <dgm:prSet/>
      <dgm:spPr/>
      <dgm:t>
        <a:bodyPr/>
        <a:lstStyle/>
        <a:p>
          <a:endParaRPr lang="en-US"/>
        </a:p>
      </dgm:t>
    </dgm:pt>
    <dgm:pt modelId="{A4197AB7-E27D-48F4-9B8B-575839FBDA84}" type="pres">
      <dgm:prSet presAssocID="{14AAFFFE-9160-4A6A-BFA6-12BE8A882E16}" presName="cycle" presStyleCnt="0">
        <dgm:presLayoutVars>
          <dgm:dir/>
          <dgm:resizeHandles val="exact"/>
        </dgm:presLayoutVars>
      </dgm:prSet>
      <dgm:spPr/>
      <dgm:t>
        <a:bodyPr/>
        <a:lstStyle/>
        <a:p>
          <a:endParaRPr lang="en-US"/>
        </a:p>
      </dgm:t>
    </dgm:pt>
    <dgm:pt modelId="{97A36A69-937F-42C6-817D-01F3E83B10D5}" type="pres">
      <dgm:prSet presAssocID="{E910C1E8-31DE-4241-A636-2675CFB4E54C}" presName="dummy" presStyleCnt="0"/>
      <dgm:spPr/>
    </dgm:pt>
    <dgm:pt modelId="{CD4419D9-CB03-42C5-9BEA-7B31FA0D0E68}" type="pres">
      <dgm:prSet presAssocID="{E910C1E8-31DE-4241-A636-2675CFB4E54C}" presName="node" presStyleLbl="revTx" presStyleIdx="0" presStyleCnt="4">
        <dgm:presLayoutVars>
          <dgm:bulletEnabled val="1"/>
        </dgm:presLayoutVars>
      </dgm:prSet>
      <dgm:spPr/>
      <dgm:t>
        <a:bodyPr/>
        <a:lstStyle/>
        <a:p>
          <a:endParaRPr lang="en-US"/>
        </a:p>
      </dgm:t>
    </dgm:pt>
    <dgm:pt modelId="{F0DED294-7728-4BB7-9431-EF45682C6031}" type="pres">
      <dgm:prSet presAssocID="{368C3F4E-CD36-46B0-8DBA-BED34C3B1327}" presName="sibTrans" presStyleLbl="node1" presStyleIdx="0" presStyleCnt="4"/>
      <dgm:spPr/>
      <dgm:t>
        <a:bodyPr/>
        <a:lstStyle/>
        <a:p>
          <a:endParaRPr lang="en-US"/>
        </a:p>
      </dgm:t>
    </dgm:pt>
    <dgm:pt modelId="{4DB7C42D-2F60-442B-8085-6A90E8A91A0B}" type="pres">
      <dgm:prSet presAssocID="{85EC6952-9979-4F40-86D0-135427D2A601}" presName="dummy" presStyleCnt="0"/>
      <dgm:spPr/>
    </dgm:pt>
    <dgm:pt modelId="{EA215039-BAEB-4673-BA07-207DA65587FB}" type="pres">
      <dgm:prSet presAssocID="{85EC6952-9979-4F40-86D0-135427D2A601}" presName="node" presStyleLbl="revTx" presStyleIdx="1" presStyleCnt="4">
        <dgm:presLayoutVars>
          <dgm:bulletEnabled val="1"/>
        </dgm:presLayoutVars>
      </dgm:prSet>
      <dgm:spPr/>
      <dgm:t>
        <a:bodyPr/>
        <a:lstStyle/>
        <a:p>
          <a:endParaRPr lang="en-US"/>
        </a:p>
      </dgm:t>
    </dgm:pt>
    <dgm:pt modelId="{BE32315D-8CEE-4A5E-9B66-5962E99BDB10}" type="pres">
      <dgm:prSet presAssocID="{D56D964D-6A81-4931-804E-BDFC01B1460F}" presName="sibTrans" presStyleLbl="node1" presStyleIdx="1" presStyleCnt="4"/>
      <dgm:spPr/>
      <dgm:t>
        <a:bodyPr/>
        <a:lstStyle/>
        <a:p>
          <a:endParaRPr lang="en-US"/>
        </a:p>
      </dgm:t>
    </dgm:pt>
    <dgm:pt modelId="{27C88E8F-68CA-49D9-B9F5-0B199F97286F}" type="pres">
      <dgm:prSet presAssocID="{40935DE6-3EF8-4E97-A871-103485DF98F4}" presName="dummy" presStyleCnt="0"/>
      <dgm:spPr/>
    </dgm:pt>
    <dgm:pt modelId="{BC3506F4-39D9-4280-8947-A6A012D169CF}" type="pres">
      <dgm:prSet presAssocID="{40935DE6-3EF8-4E97-A871-103485DF98F4}" presName="node" presStyleLbl="revTx" presStyleIdx="2" presStyleCnt="4">
        <dgm:presLayoutVars>
          <dgm:bulletEnabled val="1"/>
        </dgm:presLayoutVars>
      </dgm:prSet>
      <dgm:spPr/>
      <dgm:t>
        <a:bodyPr/>
        <a:lstStyle/>
        <a:p>
          <a:endParaRPr lang="en-US"/>
        </a:p>
      </dgm:t>
    </dgm:pt>
    <dgm:pt modelId="{84B8BF18-21EB-484B-8246-5FDE6F36358D}" type="pres">
      <dgm:prSet presAssocID="{EF7CBA6D-5B82-41D9-9EB5-8B28834477D7}" presName="sibTrans" presStyleLbl="node1" presStyleIdx="2" presStyleCnt="4"/>
      <dgm:spPr/>
      <dgm:t>
        <a:bodyPr/>
        <a:lstStyle/>
        <a:p>
          <a:endParaRPr lang="en-US"/>
        </a:p>
      </dgm:t>
    </dgm:pt>
    <dgm:pt modelId="{76D67ED4-6E8E-46EF-8BA4-413E50A12D4F}" type="pres">
      <dgm:prSet presAssocID="{4CACA27C-AAA7-409A-BE4E-5E2CE7B7FDED}" presName="dummy" presStyleCnt="0"/>
      <dgm:spPr/>
    </dgm:pt>
    <dgm:pt modelId="{37B07599-74D2-47F3-B7AC-52875E8153DA}" type="pres">
      <dgm:prSet presAssocID="{4CACA27C-AAA7-409A-BE4E-5E2CE7B7FDED}" presName="node" presStyleLbl="revTx" presStyleIdx="3" presStyleCnt="4">
        <dgm:presLayoutVars>
          <dgm:bulletEnabled val="1"/>
        </dgm:presLayoutVars>
      </dgm:prSet>
      <dgm:spPr/>
      <dgm:t>
        <a:bodyPr/>
        <a:lstStyle/>
        <a:p>
          <a:endParaRPr lang="en-US"/>
        </a:p>
      </dgm:t>
    </dgm:pt>
    <dgm:pt modelId="{DD94C943-260E-49F5-BBA1-38F7657FF89A}" type="pres">
      <dgm:prSet presAssocID="{EE2FC4B2-1F10-496B-B170-5E65AA6F666B}" presName="sibTrans" presStyleLbl="node1" presStyleIdx="3" presStyleCnt="4"/>
      <dgm:spPr/>
      <dgm:t>
        <a:bodyPr/>
        <a:lstStyle/>
        <a:p>
          <a:endParaRPr lang="en-US"/>
        </a:p>
      </dgm:t>
    </dgm:pt>
  </dgm:ptLst>
  <dgm:cxnLst>
    <dgm:cxn modelId="{E9BE43D0-463C-4BD9-BAC0-3317C31DE366}" type="presOf" srcId="{D56D964D-6A81-4931-804E-BDFC01B1460F}" destId="{BE32315D-8CEE-4A5E-9B66-5962E99BDB10}" srcOrd="0" destOrd="0" presId="urn:microsoft.com/office/officeart/2005/8/layout/cycle1"/>
    <dgm:cxn modelId="{443F55CE-112F-486F-AE42-790C5A5FE219}" type="presOf" srcId="{EF7CBA6D-5B82-41D9-9EB5-8B28834477D7}" destId="{84B8BF18-21EB-484B-8246-5FDE6F36358D}" srcOrd="0" destOrd="0" presId="urn:microsoft.com/office/officeart/2005/8/layout/cycle1"/>
    <dgm:cxn modelId="{EB498662-0436-489F-B64C-5869E731CEF3}" srcId="{14AAFFFE-9160-4A6A-BFA6-12BE8A882E16}" destId="{85EC6952-9979-4F40-86D0-135427D2A601}" srcOrd="1" destOrd="0" parTransId="{FF340A55-7CCC-4471-8077-C761F267C1D4}" sibTransId="{D56D964D-6A81-4931-804E-BDFC01B1460F}"/>
    <dgm:cxn modelId="{F5808C10-FADB-4BD3-A16B-B63FBC1C8226}" type="presOf" srcId="{40935DE6-3EF8-4E97-A871-103485DF98F4}" destId="{BC3506F4-39D9-4280-8947-A6A012D169CF}" srcOrd="0" destOrd="0" presId="urn:microsoft.com/office/officeart/2005/8/layout/cycle1"/>
    <dgm:cxn modelId="{15513F9E-F229-43F5-B9BA-2E0A0EAFC795}" type="presOf" srcId="{368C3F4E-CD36-46B0-8DBA-BED34C3B1327}" destId="{F0DED294-7728-4BB7-9431-EF45682C6031}" srcOrd="0" destOrd="0" presId="urn:microsoft.com/office/officeart/2005/8/layout/cycle1"/>
    <dgm:cxn modelId="{DCBCCBB9-3EEF-45CC-B88B-EC054BF12BF6}" srcId="{14AAFFFE-9160-4A6A-BFA6-12BE8A882E16}" destId="{E910C1E8-31DE-4241-A636-2675CFB4E54C}" srcOrd="0" destOrd="0" parTransId="{D2FAFA58-5E94-47A9-AEB6-08022B35D4FF}" sibTransId="{368C3F4E-CD36-46B0-8DBA-BED34C3B1327}"/>
    <dgm:cxn modelId="{5E55A0ED-95F0-4A5B-BD6B-002B291D14F1}" type="presOf" srcId="{4CACA27C-AAA7-409A-BE4E-5E2CE7B7FDED}" destId="{37B07599-74D2-47F3-B7AC-52875E8153DA}" srcOrd="0" destOrd="0" presId="urn:microsoft.com/office/officeart/2005/8/layout/cycle1"/>
    <dgm:cxn modelId="{092DF0B9-257A-436C-9295-C005358AEBF4}" type="presOf" srcId="{14AAFFFE-9160-4A6A-BFA6-12BE8A882E16}" destId="{A4197AB7-E27D-48F4-9B8B-575839FBDA84}" srcOrd="0" destOrd="0" presId="urn:microsoft.com/office/officeart/2005/8/layout/cycle1"/>
    <dgm:cxn modelId="{ECDEE5C6-2984-4A68-954C-7911B2D2F6E7}" srcId="{14AAFFFE-9160-4A6A-BFA6-12BE8A882E16}" destId="{40935DE6-3EF8-4E97-A871-103485DF98F4}" srcOrd="2" destOrd="0" parTransId="{AE29630C-0228-4B50-AC7E-F2B459897EC8}" sibTransId="{EF7CBA6D-5B82-41D9-9EB5-8B28834477D7}"/>
    <dgm:cxn modelId="{E4851FB7-2014-4560-91BB-9EFE12EA7E56}" type="presOf" srcId="{EE2FC4B2-1F10-496B-B170-5E65AA6F666B}" destId="{DD94C943-260E-49F5-BBA1-38F7657FF89A}" srcOrd="0" destOrd="0" presId="urn:microsoft.com/office/officeart/2005/8/layout/cycle1"/>
    <dgm:cxn modelId="{4FAAE2E0-8F77-4557-A15B-EF975B09FF13}" type="presOf" srcId="{E910C1E8-31DE-4241-A636-2675CFB4E54C}" destId="{CD4419D9-CB03-42C5-9BEA-7B31FA0D0E68}" srcOrd="0" destOrd="0" presId="urn:microsoft.com/office/officeart/2005/8/layout/cycle1"/>
    <dgm:cxn modelId="{A86E72B3-1DA1-48C6-963B-5943622B61B8}" type="presOf" srcId="{85EC6952-9979-4F40-86D0-135427D2A601}" destId="{EA215039-BAEB-4673-BA07-207DA65587FB}" srcOrd="0" destOrd="0" presId="urn:microsoft.com/office/officeart/2005/8/layout/cycle1"/>
    <dgm:cxn modelId="{24E00F15-34E9-432E-835E-95B3070E5CEC}" srcId="{14AAFFFE-9160-4A6A-BFA6-12BE8A882E16}" destId="{4CACA27C-AAA7-409A-BE4E-5E2CE7B7FDED}" srcOrd="3" destOrd="0" parTransId="{547E3EC9-BCA4-49AD-90E4-5FB4D3ABB49F}" sibTransId="{EE2FC4B2-1F10-496B-B170-5E65AA6F666B}"/>
    <dgm:cxn modelId="{946B74FD-A391-43D7-8D72-F2B0C16E50C7}" type="presParOf" srcId="{A4197AB7-E27D-48F4-9B8B-575839FBDA84}" destId="{97A36A69-937F-42C6-817D-01F3E83B10D5}" srcOrd="0" destOrd="0" presId="urn:microsoft.com/office/officeart/2005/8/layout/cycle1"/>
    <dgm:cxn modelId="{8093FFBB-CDB8-4CF9-BF08-7DA59048339B}" type="presParOf" srcId="{A4197AB7-E27D-48F4-9B8B-575839FBDA84}" destId="{CD4419D9-CB03-42C5-9BEA-7B31FA0D0E68}" srcOrd="1" destOrd="0" presId="urn:microsoft.com/office/officeart/2005/8/layout/cycle1"/>
    <dgm:cxn modelId="{E535191B-CA29-4273-9FA2-C3C5FBC2473D}" type="presParOf" srcId="{A4197AB7-E27D-48F4-9B8B-575839FBDA84}" destId="{F0DED294-7728-4BB7-9431-EF45682C6031}" srcOrd="2" destOrd="0" presId="urn:microsoft.com/office/officeart/2005/8/layout/cycle1"/>
    <dgm:cxn modelId="{8097B2D1-0102-4547-8B48-FE56861426B7}" type="presParOf" srcId="{A4197AB7-E27D-48F4-9B8B-575839FBDA84}" destId="{4DB7C42D-2F60-442B-8085-6A90E8A91A0B}" srcOrd="3" destOrd="0" presId="urn:microsoft.com/office/officeart/2005/8/layout/cycle1"/>
    <dgm:cxn modelId="{4FF29507-419F-4EDB-A0C9-086027E3B644}" type="presParOf" srcId="{A4197AB7-E27D-48F4-9B8B-575839FBDA84}" destId="{EA215039-BAEB-4673-BA07-207DA65587FB}" srcOrd="4" destOrd="0" presId="urn:microsoft.com/office/officeart/2005/8/layout/cycle1"/>
    <dgm:cxn modelId="{053CE8B5-D6A0-4769-8D3F-892AA9B55FD6}" type="presParOf" srcId="{A4197AB7-E27D-48F4-9B8B-575839FBDA84}" destId="{BE32315D-8CEE-4A5E-9B66-5962E99BDB10}" srcOrd="5" destOrd="0" presId="urn:microsoft.com/office/officeart/2005/8/layout/cycle1"/>
    <dgm:cxn modelId="{E740AC2B-6196-41FB-A8B8-A8405DFAF505}" type="presParOf" srcId="{A4197AB7-E27D-48F4-9B8B-575839FBDA84}" destId="{27C88E8F-68CA-49D9-B9F5-0B199F97286F}" srcOrd="6" destOrd="0" presId="urn:microsoft.com/office/officeart/2005/8/layout/cycle1"/>
    <dgm:cxn modelId="{75208816-E78A-46D7-8AAC-74D57A524A6E}" type="presParOf" srcId="{A4197AB7-E27D-48F4-9B8B-575839FBDA84}" destId="{BC3506F4-39D9-4280-8947-A6A012D169CF}" srcOrd="7" destOrd="0" presId="urn:microsoft.com/office/officeart/2005/8/layout/cycle1"/>
    <dgm:cxn modelId="{1DE35274-88BA-4C2F-94A7-D14D49684884}" type="presParOf" srcId="{A4197AB7-E27D-48F4-9B8B-575839FBDA84}" destId="{84B8BF18-21EB-484B-8246-5FDE6F36358D}" srcOrd="8" destOrd="0" presId="urn:microsoft.com/office/officeart/2005/8/layout/cycle1"/>
    <dgm:cxn modelId="{8004F596-63DB-41DF-BBB5-7D8CA1372163}" type="presParOf" srcId="{A4197AB7-E27D-48F4-9B8B-575839FBDA84}" destId="{76D67ED4-6E8E-46EF-8BA4-413E50A12D4F}" srcOrd="9" destOrd="0" presId="urn:microsoft.com/office/officeart/2005/8/layout/cycle1"/>
    <dgm:cxn modelId="{55F6C7CC-685E-44FF-BE94-BC44B2DB21D6}" type="presParOf" srcId="{A4197AB7-E27D-48F4-9B8B-575839FBDA84}" destId="{37B07599-74D2-47F3-B7AC-52875E8153DA}" srcOrd="10" destOrd="0" presId="urn:microsoft.com/office/officeart/2005/8/layout/cycle1"/>
    <dgm:cxn modelId="{F03F0903-DAD9-4719-AC89-6F5FAC60AA01}" type="presParOf" srcId="{A4197AB7-E27D-48F4-9B8B-575839FBDA84}" destId="{DD94C943-260E-49F5-BBA1-38F7657FF89A}"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419D9-CB03-42C5-9BEA-7B31FA0D0E68}">
      <dsp:nvSpPr>
        <dsp:cNvPr id="0" name=""/>
        <dsp:cNvSpPr/>
      </dsp:nvSpPr>
      <dsp:spPr>
        <a:xfrm>
          <a:off x="6046980" y="100414"/>
          <a:ext cx="1601985" cy="160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Plan Skills</a:t>
          </a:r>
          <a:endParaRPr lang="en-US" sz="3800" kern="1200" dirty="0"/>
        </a:p>
      </dsp:txBody>
      <dsp:txXfrm>
        <a:off x="6046980" y="100414"/>
        <a:ext cx="1601985" cy="1601985"/>
      </dsp:txXfrm>
    </dsp:sp>
    <dsp:sp modelId="{F0DED294-7728-4BB7-9431-EF45682C6031}">
      <dsp:nvSpPr>
        <dsp:cNvPr id="0" name=""/>
        <dsp:cNvSpPr/>
      </dsp:nvSpPr>
      <dsp:spPr>
        <a:xfrm>
          <a:off x="3222424" y="-993"/>
          <a:ext cx="4527950" cy="4527950"/>
        </a:xfrm>
        <a:prstGeom prst="circularArrow">
          <a:avLst>
            <a:gd name="adj1" fmla="val 6899"/>
            <a:gd name="adj2" fmla="val 465116"/>
            <a:gd name="adj3" fmla="val 550409"/>
            <a:gd name="adj4" fmla="val 20584475"/>
            <a:gd name="adj5" fmla="val 804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15039-BAEB-4673-BA07-207DA65587FB}">
      <dsp:nvSpPr>
        <dsp:cNvPr id="0" name=""/>
        <dsp:cNvSpPr/>
      </dsp:nvSpPr>
      <dsp:spPr>
        <a:xfrm>
          <a:off x="6046980" y="2823562"/>
          <a:ext cx="1601985" cy="160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Assess Current</a:t>
          </a:r>
          <a:endParaRPr lang="en-US" sz="3800" kern="1200" dirty="0"/>
        </a:p>
      </dsp:txBody>
      <dsp:txXfrm>
        <a:off x="6046980" y="2823562"/>
        <a:ext cx="1601985" cy="1601985"/>
      </dsp:txXfrm>
    </dsp:sp>
    <dsp:sp modelId="{BE32315D-8CEE-4A5E-9B66-5962E99BDB10}">
      <dsp:nvSpPr>
        <dsp:cNvPr id="0" name=""/>
        <dsp:cNvSpPr/>
      </dsp:nvSpPr>
      <dsp:spPr>
        <a:xfrm>
          <a:off x="3222424" y="-993"/>
          <a:ext cx="4527950" cy="4527950"/>
        </a:xfrm>
        <a:prstGeom prst="circularArrow">
          <a:avLst>
            <a:gd name="adj1" fmla="val 6899"/>
            <a:gd name="adj2" fmla="val 465116"/>
            <a:gd name="adj3" fmla="val 5950409"/>
            <a:gd name="adj4" fmla="val 4384475"/>
            <a:gd name="adj5" fmla="val 804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506F4-39D9-4280-8947-A6A012D169CF}">
      <dsp:nvSpPr>
        <dsp:cNvPr id="0" name=""/>
        <dsp:cNvSpPr/>
      </dsp:nvSpPr>
      <dsp:spPr>
        <a:xfrm>
          <a:off x="3323833" y="2823562"/>
          <a:ext cx="1601985" cy="160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Ask Team</a:t>
          </a:r>
          <a:endParaRPr lang="en-US" sz="3800" kern="1200" dirty="0"/>
        </a:p>
      </dsp:txBody>
      <dsp:txXfrm>
        <a:off x="3323833" y="2823562"/>
        <a:ext cx="1601985" cy="1601985"/>
      </dsp:txXfrm>
    </dsp:sp>
    <dsp:sp modelId="{84B8BF18-21EB-484B-8246-5FDE6F36358D}">
      <dsp:nvSpPr>
        <dsp:cNvPr id="0" name=""/>
        <dsp:cNvSpPr/>
      </dsp:nvSpPr>
      <dsp:spPr>
        <a:xfrm>
          <a:off x="3222424" y="-993"/>
          <a:ext cx="4527950" cy="4527950"/>
        </a:xfrm>
        <a:prstGeom prst="circularArrow">
          <a:avLst>
            <a:gd name="adj1" fmla="val 6899"/>
            <a:gd name="adj2" fmla="val 465116"/>
            <a:gd name="adj3" fmla="val 11350409"/>
            <a:gd name="adj4" fmla="val 9784475"/>
            <a:gd name="adj5" fmla="val 804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07599-74D2-47F3-B7AC-52875E8153DA}">
      <dsp:nvSpPr>
        <dsp:cNvPr id="0" name=""/>
        <dsp:cNvSpPr/>
      </dsp:nvSpPr>
      <dsp:spPr>
        <a:xfrm>
          <a:off x="3323833" y="100414"/>
          <a:ext cx="1601985" cy="160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Train or Hire</a:t>
          </a:r>
          <a:endParaRPr lang="en-US" sz="3800" kern="1200" dirty="0"/>
        </a:p>
      </dsp:txBody>
      <dsp:txXfrm>
        <a:off x="3323833" y="100414"/>
        <a:ext cx="1601985" cy="1601985"/>
      </dsp:txXfrm>
    </dsp:sp>
    <dsp:sp modelId="{DD94C943-260E-49F5-BBA1-38F7657FF89A}">
      <dsp:nvSpPr>
        <dsp:cNvPr id="0" name=""/>
        <dsp:cNvSpPr/>
      </dsp:nvSpPr>
      <dsp:spPr>
        <a:xfrm>
          <a:off x="3222424" y="-993"/>
          <a:ext cx="4527950" cy="4527950"/>
        </a:xfrm>
        <a:prstGeom prst="circularArrow">
          <a:avLst>
            <a:gd name="adj1" fmla="val 6899"/>
            <a:gd name="adj2" fmla="val 465116"/>
            <a:gd name="adj3" fmla="val 16750409"/>
            <a:gd name="adj4" fmla="val 15184475"/>
            <a:gd name="adj5" fmla="val 804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232AD-2BBD-4AAF-81BE-4F71719E0D5A}" type="datetimeFigureOut">
              <a:rPr lang="en-US" smtClean="0"/>
              <a:t>8/5/2015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F9CC0-6D68-4381-9601-2B04B6E0FD7A}" type="slidenum">
              <a:rPr lang="en-US" smtClean="0"/>
              <a:t>‹#›</a:t>
            </a:fld>
            <a:endParaRPr lang="en-US"/>
          </a:p>
        </p:txBody>
      </p:sp>
    </p:spTree>
    <p:extLst>
      <p:ext uri="{BB962C8B-B14F-4D97-AF65-F5344CB8AC3E}">
        <p14:creationId xmlns:p14="http://schemas.microsoft.com/office/powerpoint/2010/main" val="1549909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solidFill>
            <a:srgbClr val="FFFFFF"/>
          </a:solidFill>
          <a:ln/>
        </p:spPr>
      </p:sp>
      <p:sp>
        <p:nvSpPr>
          <p:cNvPr id="6147"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8307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trying to cause a fight, but its NOT 4 times more likely that the most likely will occur. The delays have no correlation to the items itself.</a:t>
            </a:r>
            <a:endParaRPr lang="en-US" dirty="0"/>
          </a:p>
        </p:txBody>
      </p:sp>
      <p:sp>
        <p:nvSpPr>
          <p:cNvPr id="4" name="Slide Number Placeholder 3"/>
          <p:cNvSpPr>
            <a:spLocks noGrp="1"/>
          </p:cNvSpPr>
          <p:nvPr>
            <p:ph type="sldNum" sz="quarter" idx="10"/>
          </p:nvPr>
        </p:nvSpPr>
        <p:spPr/>
        <p:txBody>
          <a:bodyPr/>
          <a:lstStyle/>
          <a:p>
            <a:fld id="{9C0F9CC0-6D68-4381-9601-2B04B6E0FD7A}" type="slidenum">
              <a:rPr lang="en-US" smtClean="0"/>
              <a:t>32</a:t>
            </a:fld>
            <a:endParaRPr lang="en-US"/>
          </a:p>
        </p:txBody>
      </p:sp>
    </p:spTree>
    <p:extLst>
      <p:ext uri="{BB962C8B-B14F-4D97-AF65-F5344CB8AC3E}">
        <p14:creationId xmlns:p14="http://schemas.microsoft.com/office/powerpoint/2010/main" val="70551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start, team is unstable. Single point of failure Triangle and Sun. Need to resolve this urgently</a:t>
            </a:r>
          </a:p>
          <a:p>
            <a:r>
              <a:rPr lang="en-US" dirty="0" smtClean="0"/>
              <a:t>Once no single point of skill constraint, grow Teachers and Doers. Look for Learners</a:t>
            </a:r>
          </a:p>
          <a:p>
            <a:r>
              <a:rPr lang="en-US" dirty="0" smtClean="0"/>
              <a:t>Split and hire if necessary. Put new hires on the teams with the Teachers. Time</a:t>
            </a:r>
            <a:r>
              <a:rPr lang="en-US" baseline="0" dirty="0" smtClean="0"/>
              <a:t> for Doers to Graduate!!!</a:t>
            </a:r>
            <a:endParaRPr lang="en-US" dirty="0"/>
          </a:p>
        </p:txBody>
      </p:sp>
      <p:sp>
        <p:nvSpPr>
          <p:cNvPr id="4" name="Slide Number Placeholder 3"/>
          <p:cNvSpPr>
            <a:spLocks noGrp="1"/>
          </p:cNvSpPr>
          <p:nvPr>
            <p:ph type="sldNum" sz="quarter" idx="10"/>
          </p:nvPr>
        </p:nvSpPr>
        <p:spPr/>
        <p:txBody>
          <a:bodyPr/>
          <a:lstStyle/>
          <a:p>
            <a:fld id="{9C0F9CC0-6D68-4381-9601-2B04B6E0FD7A}" type="slidenum">
              <a:rPr lang="en-US" smtClean="0"/>
              <a:t>54</a:t>
            </a:fld>
            <a:endParaRPr lang="en-US"/>
          </a:p>
        </p:txBody>
      </p:sp>
    </p:spTree>
    <p:extLst>
      <p:ext uri="{BB962C8B-B14F-4D97-AF65-F5344CB8AC3E}">
        <p14:creationId xmlns:p14="http://schemas.microsoft.com/office/powerpoint/2010/main" val="29246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Volumes/c/pvwinternal/PVW%20Active/Elastic/15-1976%20Agile%202015%20Washington/-Phase%201/PowerPoint/Title%20ppt_1.jpg"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AutoShape 2" descr="logo"/>
          <p:cNvSpPr>
            <a:spLocks noChangeAspect="1" noChangeArrowheads="1"/>
          </p:cNvSpPr>
          <p:nvPr/>
        </p:nvSpPr>
        <p:spPr bwMode="auto">
          <a:xfrm>
            <a:off x="711200" y="533401"/>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2137545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24F96-6A85-4B3C-8B6E-A5C49D7A2344}" type="datetimeFigureOut">
              <a:rPr lang="en-US" smtClean="0"/>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41625434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124F96-6A85-4B3C-8B6E-A5C49D7A2344}" type="datetimeFigureOut">
              <a:rPr lang="en-US" smtClean="0"/>
              <a:t>8/5/2015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640926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2" name="Picture 38" descr="/Volumes/c/pvwinternal/PVW Active/Elastic/15-1976 Agile 2015 Washington/-Phase 1/PowerPoint/Title ppt_1.jpg"/>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31750" y="0"/>
            <a:ext cx="123338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19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24F96-6A85-4B3C-8B6E-A5C49D7A2344}" type="datetimeFigureOut">
              <a:rPr lang="en-US" smtClean="0"/>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4414752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24F96-6A85-4B3C-8B6E-A5C49D7A2344}" type="datetimeFigureOut">
              <a:rPr lang="en-US" smtClean="0"/>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31596431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124F96-6A85-4B3C-8B6E-A5C49D7A2344}" type="datetimeFigureOut">
              <a:rPr lang="en-US" smtClean="0"/>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17351998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124F96-6A85-4B3C-8B6E-A5C49D7A2344}" type="datetimeFigureOut">
              <a:rPr lang="en-US" smtClean="0"/>
              <a:t>8/5/2015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22731762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124F96-6A85-4B3C-8B6E-A5C49D7A2344}" type="datetimeFigureOut">
              <a:rPr lang="en-US" smtClean="0"/>
              <a:t>8/5/2015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317031244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24F96-6A85-4B3C-8B6E-A5C49D7A2344}" type="datetimeFigureOut">
              <a:rPr lang="en-US" smtClean="0"/>
              <a:t>8/5/2015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7999685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24F96-6A85-4B3C-8B6E-A5C49D7A2344}" type="datetimeFigureOut">
              <a:rPr lang="en-US" smtClean="0"/>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11622646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24F96-6A85-4B3C-8B6E-A5C49D7A2344}" type="datetimeFigureOut">
              <a:rPr lang="en-US" smtClean="0"/>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54F109-50EA-475A-8DEC-E59A99469D67}" type="slidenum">
              <a:rPr lang="en-US" smtClean="0"/>
              <a:t>‹#›</a:t>
            </a:fld>
            <a:endParaRPr lang="en-US"/>
          </a:p>
        </p:txBody>
      </p:sp>
    </p:spTree>
    <p:extLst>
      <p:ext uri="{BB962C8B-B14F-4D97-AF65-F5344CB8AC3E}">
        <p14:creationId xmlns:p14="http://schemas.microsoft.com/office/powerpoint/2010/main" val="34354356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34400" y="634693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24F96-6A85-4B3C-8B6E-A5C49D7A2344}" type="datetimeFigureOut">
              <a:rPr lang="en-US" smtClean="0"/>
              <a:t>8/5/2015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40476"/>
            <a:ext cx="2844800" cy="365125"/>
          </a:xfrm>
          <a:prstGeom prst="rect">
            <a:avLst/>
          </a:prstGeom>
        </p:spPr>
        <p:txBody>
          <a:bodyPr vert="horz" lIns="91440" tIns="45720" rIns="91440" bIns="45720" rtlCol="0" anchor="ctr"/>
          <a:lstStyle>
            <a:lvl1pPr algn="l">
              <a:defRPr sz="3600" b="1">
                <a:solidFill>
                  <a:schemeClr val="tx1">
                    <a:tint val="75000"/>
                  </a:schemeClr>
                </a:solidFill>
              </a:defRPr>
            </a:lvl1pPr>
          </a:lstStyle>
          <a:p>
            <a:fld id="{3E54F109-50EA-475A-8DEC-E59A99469D67}" type="slidenum">
              <a:rPr lang="en-US" smtClean="0"/>
              <a:t>‹#›</a:t>
            </a:fld>
            <a:endParaRPr lang="en-US"/>
          </a:p>
        </p:txBody>
      </p:sp>
      <p:sp>
        <p:nvSpPr>
          <p:cNvPr id="7" name="Rectangle 6"/>
          <p:cNvSpPr/>
          <p:nvPr/>
        </p:nvSpPr>
        <p:spPr>
          <a:xfrm>
            <a:off x="0" y="0"/>
            <a:ext cx="2032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76000" y="6381749"/>
            <a:ext cx="1016001" cy="476251"/>
          </a:xfrm>
          <a:prstGeom prst="rect">
            <a:avLst/>
          </a:prstGeom>
        </p:spPr>
      </p:pic>
    </p:spTree>
    <p:extLst>
      <p:ext uri="{BB962C8B-B14F-4D97-AF65-F5344CB8AC3E}">
        <p14:creationId xmlns:p14="http://schemas.microsoft.com/office/powerpoint/2010/main" val="431338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7.xml"/><Relationship Id="rId5" Type="http://schemas.openxmlformats.org/officeDocument/2006/relationships/image" Target="../media/image20.WMF"/><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 Id="rId5" Type="http://schemas.openxmlformats.org/officeDocument/2006/relationships/image" Target="../media/image33.tmp"/><Relationship Id="rId4" Type="http://schemas.openxmlformats.org/officeDocument/2006/relationships/image" Target="../media/image32.tmp"/></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bit.ly/SimResources" TargetMode="External"/><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agiledesign.co.uk/2011/scaling-agile-teams-by-features-or-by-component" TargetMode="External"/><Relationship Id="rId2" Type="http://schemas.openxmlformats.org/officeDocument/2006/relationships/hyperlink" Target="https://en.wikipedia.org/wiki/The_Magical_Number_Seven,_Plus_or_Minus_Two" TargetMode="External"/><Relationship Id="rId1" Type="http://schemas.openxmlformats.org/officeDocument/2006/relationships/slideLayout" Target="../slideLayouts/slideLayout2.xml"/><Relationship Id="rId4" Type="http://schemas.openxmlformats.org/officeDocument/2006/relationships/hyperlink" Target="http://scalingsoftwareagilityblog.com/feature-teams-vs-component-teams-continu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566987" y="4508500"/>
            <a:ext cx="79726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a:defRPr sz="2400">
                <a:solidFill>
                  <a:schemeClr val="tx1"/>
                </a:solidFill>
                <a:latin typeface="Arial" panose="020B0604020202020204" pitchFamily="34" charset="0"/>
                <a:ea typeface="MS PGothic" panose="020B0600070205080204" pitchFamily="34" charset="-128"/>
              </a:defRPr>
            </a:lvl1pPr>
            <a:lvl2pPr marL="742950" indent="-285750" algn="r">
              <a:defRPr sz="2400">
                <a:solidFill>
                  <a:schemeClr val="tx1"/>
                </a:solidFill>
                <a:latin typeface="Arial" panose="020B0604020202020204" pitchFamily="34" charset="0"/>
                <a:ea typeface="MS PGothic" panose="020B0600070205080204" pitchFamily="34" charset="-128"/>
              </a:defRPr>
            </a:lvl2pPr>
            <a:lvl3pPr marL="1143000" indent="-228600" algn="r">
              <a:defRPr sz="2400">
                <a:solidFill>
                  <a:schemeClr val="tx1"/>
                </a:solidFill>
                <a:latin typeface="Arial" panose="020B0604020202020204" pitchFamily="34" charset="0"/>
                <a:ea typeface="MS PGothic" panose="020B0600070205080204" pitchFamily="34" charset="-128"/>
              </a:defRPr>
            </a:lvl3pPr>
            <a:lvl4pPr marL="1600200" indent="-228600" algn="r">
              <a:defRPr sz="2400">
                <a:solidFill>
                  <a:schemeClr val="tx1"/>
                </a:solidFill>
                <a:latin typeface="Arial" panose="020B0604020202020204" pitchFamily="34" charset="0"/>
                <a:ea typeface="MS PGothic" panose="020B0600070205080204" pitchFamily="34" charset="-128"/>
              </a:defRPr>
            </a:lvl4pPr>
            <a:lvl5pPr marL="2057400" indent="-228600" algn="r">
              <a:defRPr sz="2400">
                <a:solidFill>
                  <a:schemeClr val="tx1"/>
                </a:solidFill>
                <a:latin typeface="Arial" panose="020B0604020202020204" pitchFamily="34" charset="0"/>
                <a:ea typeface="MS PGothic"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a:lnSpc>
                <a:spcPct val="110000"/>
              </a:lnSpc>
            </a:pPr>
            <a:r>
              <a:rPr lang="en-US" altLang="en-US" sz="3000" dirty="0" smtClean="0">
                <a:solidFill>
                  <a:srgbClr val="1F4684"/>
                </a:solidFill>
                <a:latin typeface="Verdana" panose="020B0604030504040204" pitchFamily="34" charset="0"/>
              </a:rPr>
              <a:t>Troy Magennis (@</a:t>
            </a:r>
            <a:r>
              <a:rPr lang="en-US" altLang="en-US" sz="3000" dirty="0" err="1" smtClean="0">
                <a:solidFill>
                  <a:srgbClr val="1F4684"/>
                </a:solidFill>
                <a:latin typeface="Verdana" panose="020B0604030504040204" pitchFamily="34" charset="0"/>
              </a:rPr>
              <a:t>t_magennis</a:t>
            </a:r>
            <a:r>
              <a:rPr lang="en-US" altLang="en-US" sz="3000" dirty="0" smtClean="0">
                <a:solidFill>
                  <a:srgbClr val="1F4684"/>
                </a:solidFill>
                <a:latin typeface="Verdana" panose="020B0604030504040204" pitchFamily="34" charset="0"/>
              </a:rPr>
              <a:t>)</a:t>
            </a:r>
            <a:r>
              <a:rPr lang="en-US" altLang="en-US" sz="3000" dirty="0">
                <a:solidFill>
                  <a:srgbClr val="1F4684"/>
                </a:solidFill>
                <a:latin typeface="Verdana" panose="020B0604030504040204" pitchFamily="34" charset="0"/>
              </a:rPr>
              <a:t/>
            </a:r>
            <a:br>
              <a:rPr lang="en-US" altLang="en-US" sz="3000" dirty="0">
                <a:solidFill>
                  <a:srgbClr val="1F4684"/>
                </a:solidFill>
                <a:latin typeface="Verdana" panose="020B0604030504040204" pitchFamily="34" charset="0"/>
              </a:rPr>
            </a:br>
            <a:r>
              <a:rPr lang="en-US" altLang="en-US" sz="2000" dirty="0">
                <a:solidFill>
                  <a:srgbClr val="5F9EDB"/>
                </a:solidFill>
                <a:latin typeface="Verdana" panose="020B0604030504040204" pitchFamily="34" charset="0"/>
              </a:rPr>
              <a:t>Entangled: Solving the Hairy Problem of Team </a:t>
            </a:r>
            <a:r>
              <a:rPr lang="en-US" altLang="en-US" sz="2000" dirty="0" smtClean="0">
                <a:solidFill>
                  <a:srgbClr val="5F9EDB"/>
                </a:solidFill>
                <a:latin typeface="Verdana" panose="020B0604030504040204" pitchFamily="34" charset="0"/>
              </a:rPr>
              <a:t>Dependencies</a:t>
            </a:r>
            <a:endParaRPr lang="en-US" altLang="en-US" sz="2000" dirty="0">
              <a:solidFill>
                <a:srgbClr val="5F9EDB"/>
              </a:solidFill>
              <a:latin typeface="Verdana" panose="020B0604030504040204" pitchFamily="34" charset="0"/>
            </a:endParaRPr>
          </a:p>
        </p:txBody>
      </p:sp>
    </p:spTree>
    <p:extLst>
      <p:ext uri="{BB962C8B-B14F-4D97-AF65-F5344CB8AC3E}">
        <p14:creationId xmlns:p14="http://schemas.microsoft.com/office/powerpoint/2010/main" val="1007868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achdev.com/wp-content/uploads/2014/08/dysfunctional-te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504"/>
            <a:ext cx="12331606" cy="6941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2332" y="722634"/>
            <a:ext cx="9867330" cy="769441"/>
          </a:xfrm>
          <a:prstGeom prst="rect">
            <a:avLst/>
          </a:prstGeom>
          <a:solidFill>
            <a:schemeClr val="bg2"/>
          </a:solidFill>
        </p:spPr>
        <p:txBody>
          <a:bodyPr wrap="square" rtlCol="0">
            <a:spAutoFit/>
          </a:bodyPr>
          <a:lstStyle/>
          <a:p>
            <a:pPr algn="ctr"/>
            <a:r>
              <a:rPr lang="en-US" sz="4400" b="1" dirty="0" smtClean="0"/>
              <a:t>Reduced freedom in ordering work items</a:t>
            </a:r>
          </a:p>
        </p:txBody>
      </p:sp>
      <p:sp>
        <p:nvSpPr>
          <p:cNvPr id="5" name="TextBox 4"/>
          <p:cNvSpPr txBox="1"/>
          <p:nvPr/>
        </p:nvSpPr>
        <p:spPr>
          <a:xfrm>
            <a:off x="1162332" y="2298212"/>
            <a:ext cx="9867329" cy="769441"/>
          </a:xfrm>
          <a:prstGeom prst="rect">
            <a:avLst/>
          </a:prstGeom>
          <a:solidFill>
            <a:schemeClr val="bg2"/>
          </a:solidFill>
        </p:spPr>
        <p:txBody>
          <a:bodyPr wrap="square" rtlCol="0">
            <a:spAutoFit/>
          </a:bodyPr>
          <a:lstStyle/>
          <a:p>
            <a:pPr algn="ctr"/>
            <a:r>
              <a:rPr lang="en-US" sz="4400" b="1" dirty="0" smtClean="0"/>
              <a:t>Increased lead-time of work items</a:t>
            </a:r>
          </a:p>
        </p:txBody>
      </p:sp>
      <p:sp>
        <p:nvSpPr>
          <p:cNvPr id="6" name="TextBox 5"/>
          <p:cNvSpPr txBox="1"/>
          <p:nvPr/>
        </p:nvSpPr>
        <p:spPr>
          <a:xfrm>
            <a:off x="1162331" y="4059580"/>
            <a:ext cx="9867329" cy="1446550"/>
          </a:xfrm>
          <a:prstGeom prst="rect">
            <a:avLst/>
          </a:prstGeom>
          <a:solidFill>
            <a:schemeClr val="bg2"/>
          </a:solidFill>
        </p:spPr>
        <p:txBody>
          <a:bodyPr wrap="square" rtlCol="0">
            <a:spAutoFit/>
          </a:bodyPr>
          <a:lstStyle>
            <a:defPPr>
              <a:defRPr lang="en-US"/>
            </a:defPPr>
            <a:lvl1pPr algn="ctr">
              <a:defRPr sz="4400" b="1"/>
            </a:lvl1pPr>
          </a:lstStyle>
          <a:p>
            <a:r>
              <a:rPr lang="en-US" dirty="0" smtClean="0"/>
              <a:t>Causes friction between </a:t>
            </a:r>
            <a:r>
              <a:rPr lang="en-US" dirty="0"/>
              <a:t>teams who have </a:t>
            </a:r>
            <a:r>
              <a:rPr lang="en-US" dirty="0" smtClean="0"/>
              <a:t>different priorities and rewards</a:t>
            </a:r>
            <a:endParaRPr lang="en-US" dirty="0"/>
          </a:p>
        </p:txBody>
      </p:sp>
    </p:spTree>
    <p:extLst>
      <p:ext uri="{BB962C8B-B14F-4D97-AF65-F5344CB8AC3E}">
        <p14:creationId xmlns:p14="http://schemas.microsoft.com/office/powerpoint/2010/main" val="34090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enbiggestmyths.net/freedom/freed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2208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63084" y="284483"/>
            <a:ext cx="10363200" cy="779249"/>
          </a:xfrm>
          <a:solidFill>
            <a:schemeClr val="bg2">
              <a:alpha val="61000"/>
            </a:schemeClr>
          </a:solidFill>
        </p:spPr>
        <p:txBody>
          <a:bodyPr/>
          <a:lstStyle/>
          <a:p>
            <a:r>
              <a:rPr lang="en-US" dirty="0" smtClean="0"/>
              <a:t>Reduced freedom in ordering work items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6589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waii, life is beautiful, Hawaii by aliertu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098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36383" y="605307"/>
            <a:ext cx="8802710" cy="5592753"/>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818" y="859994"/>
            <a:ext cx="7936177" cy="5138011"/>
          </a:xfrm>
          <a:prstGeom prst="rect">
            <a:avLst/>
          </a:prstGeom>
        </p:spPr>
      </p:pic>
      <p:sp>
        <p:nvSpPr>
          <p:cNvPr id="5" name="Rectangle 4"/>
          <p:cNvSpPr/>
          <p:nvPr/>
        </p:nvSpPr>
        <p:spPr>
          <a:xfrm>
            <a:off x="3398818" y="6198060"/>
            <a:ext cx="7936177" cy="400110"/>
          </a:xfrm>
          <a:prstGeom prst="rect">
            <a:avLst/>
          </a:prstGeom>
        </p:spPr>
        <p:txBody>
          <a:bodyPr wrap="square">
            <a:spAutoFit/>
          </a:bodyPr>
          <a:lstStyle/>
          <a:p>
            <a:r>
              <a:rPr lang="en-US" sz="2000" b="1" dirty="0">
                <a:solidFill>
                  <a:schemeClr val="bg2"/>
                </a:solidFill>
              </a:rPr>
              <a:t>http://conferences.computer.org/hicss/2015/papers/7367f124.pdf</a:t>
            </a:r>
          </a:p>
        </p:txBody>
      </p:sp>
    </p:spTree>
    <p:extLst>
      <p:ext uri="{BB962C8B-B14F-4D97-AF65-F5344CB8AC3E}">
        <p14:creationId xmlns:p14="http://schemas.microsoft.com/office/powerpoint/2010/main" val="108001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waii, life is beautiful, Hawaii by aliertu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0983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85153" y="5462704"/>
            <a:ext cx="7936177" cy="400110"/>
          </a:xfrm>
          <a:prstGeom prst="rect">
            <a:avLst/>
          </a:prstGeom>
        </p:spPr>
        <p:txBody>
          <a:bodyPr wrap="square">
            <a:spAutoFit/>
          </a:bodyPr>
          <a:lstStyle/>
          <a:p>
            <a:r>
              <a:rPr lang="en-US" sz="2000" b="1" dirty="0">
                <a:solidFill>
                  <a:schemeClr val="bg2"/>
                </a:solidFill>
              </a:rPr>
              <a:t>http://conferences.computer.org/hicss/2015/papers/7367f124.pdf</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81" y="-1406696"/>
            <a:ext cx="10689520" cy="6817995"/>
          </a:xfrm>
          <a:prstGeom prst="rect">
            <a:avLst/>
          </a:prstGeom>
        </p:spPr>
      </p:pic>
      <p:sp>
        <p:nvSpPr>
          <p:cNvPr id="7" name="Rectangle 6"/>
          <p:cNvSpPr/>
          <p:nvPr/>
        </p:nvSpPr>
        <p:spPr>
          <a:xfrm>
            <a:off x="1026768" y="1770845"/>
            <a:ext cx="10458450"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26768" y="2273765"/>
            <a:ext cx="10458450"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6768" y="2776685"/>
            <a:ext cx="10458450"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22357" y="3842532"/>
            <a:ext cx="9262861"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5153" y="4405459"/>
            <a:ext cx="10458450"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85153" y="4908379"/>
            <a:ext cx="10458450" cy="502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354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3" name="Rectangle 2"/>
          <p:cNvSpPr/>
          <p:nvPr/>
        </p:nvSpPr>
        <p:spPr>
          <a:xfrm>
            <a:off x="245968" y="163913"/>
            <a:ext cx="6686962" cy="2286330"/>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70308495"/>
              </p:ext>
            </p:extLst>
          </p:nvPr>
        </p:nvGraphicFramePr>
        <p:xfrm>
          <a:off x="575311" y="403878"/>
          <a:ext cx="5868669" cy="1798320"/>
        </p:xfrm>
        <a:graphic>
          <a:graphicData uri="http://schemas.openxmlformats.org/drawingml/2006/table">
            <a:tbl>
              <a:tblPr firstRow="1" bandRow="1">
                <a:tableStyleId>{5C22544A-7EE6-4342-B048-85BDC9FD1C3A}</a:tableStyleId>
              </a:tblPr>
              <a:tblGrid>
                <a:gridCol w="1965667"/>
                <a:gridCol w="1758748"/>
                <a:gridCol w="2144254"/>
              </a:tblGrid>
              <a:tr h="370840">
                <a:tc>
                  <a:txBody>
                    <a:bodyPr/>
                    <a:lstStyle/>
                    <a:p>
                      <a:r>
                        <a:rPr lang="en-US" sz="2800" dirty="0" smtClean="0"/>
                        <a:t>Feature A</a:t>
                      </a:r>
                      <a:endParaRPr lang="en-US" sz="2800" dirty="0"/>
                    </a:p>
                  </a:txBody>
                  <a:tcPr/>
                </a:tc>
                <a:tc>
                  <a:txBody>
                    <a:bodyPr/>
                    <a:lstStyle/>
                    <a:p>
                      <a:r>
                        <a:rPr lang="en-US" sz="2800" dirty="0" smtClean="0"/>
                        <a:t>Feature </a:t>
                      </a:r>
                      <a:r>
                        <a:rPr lang="en-US" sz="2800" b="1" dirty="0" smtClean="0"/>
                        <a:t>B</a:t>
                      </a:r>
                      <a:endParaRPr lang="en-US" sz="2800" b="1" dirty="0"/>
                    </a:p>
                  </a:txBody>
                  <a:tcPr/>
                </a:tc>
                <a:tc>
                  <a:txBody>
                    <a:bodyPr/>
                    <a:lstStyle/>
                    <a:p>
                      <a:r>
                        <a:rPr lang="en-US" sz="2800" dirty="0" smtClean="0"/>
                        <a:t>A before B</a:t>
                      </a:r>
                      <a:endParaRPr lang="en-US" sz="2800" dirty="0"/>
                    </a:p>
                  </a:txBody>
                  <a:tcPr/>
                </a:tc>
              </a:tr>
              <a:tr h="370840">
                <a:tc>
                  <a:txBody>
                    <a:bodyPr/>
                    <a:lstStyle/>
                    <a:p>
                      <a:pPr algn="ctr"/>
                      <a:r>
                        <a:rPr lang="en-US" sz="3600" dirty="0" smtClean="0"/>
                        <a:t>1</a:t>
                      </a:r>
                      <a:endParaRPr lang="en-US" sz="3600" dirty="0"/>
                    </a:p>
                  </a:txBody>
                  <a:tcPr/>
                </a:tc>
                <a:tc>
                  <a:txBody>
                    <a:bodyPr/>
                    <a:lstStyle/>
                    <a:p>
                      <a:pPr algn="ctr"/>
                      <a:r>
                        <a:rPr lang="en-US" sz="3600" dirty="0" smtClean="0"/>
                        <a:t>2</a:t>
                      </a:r>
                      <a:endParaRPr lang="en-US" sz="3600" dirty="0"/>
                    </a:p>
                  </a:txBody>
                  <a:tcPr/>
                </a:tc>
                <a:tc>
                  <a:txBody>
                    <a:bodyPr/>
                    <a:lstStyle/>
                    <a:p>
                      <a:pPr algn="ctr"/>
                      <a:r>
                        <a:rPr lang="en-US" sz="3600" dirty="0" smtClean="0"/>
                        <a:t>Yes</a:t>
                      </a:r>
                      <a:endParaRPr lang="en-US" sz="3600" dirty="0"/>
                    </a:p>
                  </a:txBody>
                  <a:tcPr>
                    <a:solidFill>
                      <a:srgbClr val="00B050"/>
                    </a:solidFill>
                  </a:tcPr>
                </a:tc>
              </a:tr>
              <a:tr h="370840">
                <a:tc>
                  <a:txBody>
                    <a:bodyPr/>
                    <a:lstStyle/>
                    <a:p>
                      <a:pPr algn="ctr"/>
                      <a:r>
                        <a:rPr lang="en-US" sz="3600" dirty="0" smtClean="0"/>
                        <a:t>2</a:t>
                      </a:r>
                      <a:endParaRPr lang="en-US" sz="3600" dirty="0"/>
                    </a:p>
                  </a:txBody>
                  <a:tcPr/>
                </a:tc>
                <a:tc>
                  <a:txBody>
                    <a:bodyPr/>
                    <a:lstStyle/>
                    <a:p>
                      <a:pPr algn="ctr"/>
                      <a:r>
                        <a:rPr lang="en-US" sz="3600" dirty="0" smtClean="0"/>
                        <a:t>1</a:t>
                      </a:r>
                      <a:endParaRPr lang="en-US" sz="3600" dirty="0"/>
                    </a:p>
                  </a:txBody>
                  <a:tcPr/>
                </a:tc>
                <a:tc>
                  <a:txBody>
                    <a:bodyPr/>
                    <a:lstStyle/>
                    <a:p>
                      <a:pPr algn="ctr"/>
                      <a:r>
                        <a:rPr lang="en-US" sz="3600" dirty="0" smtClean="0"/>
                        <a:t>No</a:t>
                      </a:r>
                      <a:endParaRPr lang="en-US" sz="3600" dirty="0"/>
                    </a:p>
                  </a:txBody>
                  <a:tcPr>
                    <a:solidFill>
                      <a:srgbClr val="FF0000"/>
                    </a:solidFill>
                  </a:tcPr>
                </a:tc>
              </a:tr>
            </a:tbl>
          </a:graphicData>
        </a:graphic>
      </p:graphicFrame>
      <p:sp>
        <p:nvSpPr>
          <p:cNvPr id="12" name="Rectangle 11"/>
          <p:cNvSpPr/>
          <p:nvPr/>
        </p:nvSpPr>
        <p:spPr>
          <a:xfrm>
            <a:off x="3701621" y="2614156"/>
            <a:ext cx="8420100" cy="4510544"/>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04101211"/>
              </p:ext>
            </p:extLst>
          </p:nvPr>
        </p:nvGraphicFramePr>
        <p:xfrm>
          <a:off x="3990546" y="2948150"/>
          <a:ext cx="7842249" cy="3870960"/>
        </p:xfrm>
        <a:graphic>
          <a:graphicData uri="http://schemas.openxmlformats.org/drawingml/2006/table">
            <a:tbl>
              <a:tblPr firstRow="1" bandRow="1">
                <a:tableStyleId>{5C22544A-7EE6-4342-B048-85BDC9FD1C3A}</a:tableStyleId>
              </a:tblPr>
              <a:tblGrid>
                <a:gridCol w="1572689"/>
                <a:gridCol w="1373453"/>
                <a:gridCol w="1351758"/>
                <a:gridCol w="1516572"/>
                <a:gridCol w="2027777"/>
              </a:tblGrid>
              <a:tr h="370840">
                <a:tc>
                  <a:txBody>
                    <a:bodyPr/>
                    <a:lstStyle/>
                    <a:p>
                      <a:r>
                        <a:rPr lang="en-US" sz="2000" dirty="0" smtClean="0"/>
                        <a:t>Feature A</a:t>
                      </a:r>
                      <a:endParaRPr lang="en-US" sz="2000" dirty="0"/>
                    </a:p>
                  </a:txBody>
                  <a:tcPr/>
                </a:tc>
                <a:tc>
                  <a:txBody>
                    <a:bodyPr/>
                    <a:lstStyle/>
                    <a:p>
                      <a:r>
                        <a:rPr lang="en-US" sz="2000" dirty="0" smtClean="0"/>
                        <a:t>Feature B</a:t>
                      </a:r>
                      <a:endParaRPr lang="en-US" sz="2000" dirty="0"/>
                    </a:p>
                  </a:txBody>
                  <a:tcPr/>
                </a:tc>
                <a:tc>
                  <a:txBody>
                    <a:bodyPr/>
                    <a:lstStyle/>
                    <a:p>
                      <a:r>
                        <a:rPr lang="en-US" sz="2000" dirty="0" smtClean="0"/>
                        <a:t>Feature C</a:t>
                      </a:r>
                      <a:endParaRPr lang="en-US" sz="2000" dirty="0"/>
                    </a:p>
                  </a:txBody>
                  <a:tcPr/>
                </a:tc>
                <a:tc>
                  <a:txBody>
                    <a:bodyPr/>
                    <a:lstStyle/>
                    <a:p>
                      <a:r>
                        <a:rPr lang="en-US" sz="2000" dirty="0" smtClean="0"/>
                        <a:t>A &lt; B</a:t>
                      </a:r>
                      <a:endParaRPr lang="en-US" sz="2000" dirty="0"/>
                    </a:p>
                  </a:txBody>
                  <a:tcPr/>
                </a:tc>
                <a:tc>
                  <a:txBody>
                    <a:bodyPr/>
                    <a:lstStyle/>
                    <a:p>
                      <a:r>
                        <a:rPr lang="en-US" sz="2000" dirty="0" smtClean="0"/>
                        <a:t>A &lt; B, B &lt; C</a:t>
                      </a:r>
                      <a:endParaRPr lang="en-US" sz="2000" dirty="0"/>
                    </a:p>
                  </a:txBody>
                  <a:tcPr/>
                </a:tc>
              </a:tr>
              <a:tr h="370840">
                <a:tc>
                  <a:txBody>
                    <a:bodyPr/>
                    <a:lstStyle/>
                    <a:p>
                      <a:pPr algn="ctr"/>
                      <a:r>
                        <a:rPr lang="en-US" sz="3200" dirty="0" smtClean="0"/>
                        <a:t>1</a:t>
                      </a:r>
                      <a:endParaRPr lang="en-US" sz="3200" dirty="0"/>
                    </a:p>
                  </a:txBody>
                  <a:tcPr/>
                </a:tc>
                <a:tc>
                  <a:txBody>
                    <a:bodyPr/>
                    <a:lstStyle/>
                    <a:p>
                      <a:pPr algn="ctr"/>
                      <a:r>
                        <a:rPr lang="en-US" sz="3200" dirty="0" smtClean="0"/>
                        <a:t>2</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Yes</a:t>
                      </a:r>
                      <a:endParaRPr lang="en-US" sz="3200" dirty="0"/>
                    </a:p>
                  </a:txBody>
                  <a:tcPr>
                    <a:solidFill>
                      <a:srgbClr val="00B050"/>
                    </a:solidFill>
                  </a:tcPr>
                </a:tc>
                <a:tc>
                  <a:txBody>
                    <a:bodyPr/>
                    <a:lstStyle/>
                    <a:p>
                      <a:pPr algn="ctr"/>
                      <a:r>
                        <a:rPr lang="en-US" sz="3200" dirty="0" smtClean="0"/>
                        <a:t>Yes</a:t>
                      </a:r>
                      <a:endParaRPr lang="en-US" sz="3200" dirty="0"/>
                    </a:p>
                  </a:txBody>
                  <a:tcPr>
                    <a:solidFill>
                      <a:srgbClr val="00B050"/>
                    </a:solidFill>
                  </a:tcPr>
                </a:tc>
              </a:tr>
              <a:tr h="370840">
                <a:tc>
                  <a:txBody>
                    <a:bodyPr/>
                    <a:lstStyle/>
                    <a:p>
                      <a:pPr algn="ctr"/>
                      <a:r>
                        <a:rPr lang="en-US" sz="3200" dirty="0" smtClean="0"/>
                        <a:t>1</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2</a:t>
                      </a:r>
                      <a:endParaRPr lang="en-US" sz="3200" dirty="0"/>
                    </a:p>
                  </a:txBody>
                  <a:tcPr/>
                </a:tc>
                <a:tc>
                  <a:txBody>
                    <a:bodyPr/>
                    <a:lstStyle/>
                    <a:p>
                      <a:pPr algn="ctr"/>
                      <a:r>
                        <a:rPr lang="en-US" sz="3200" dirty="0" smtClean="0"/>
                        <a:t>Yes</a:t>
                      </a:r>
                      <a:endParaRPr lang="en-US" sz="3200" dirty="0"/>
                    </a:p>
                  </a:txBody>
                  <a:tcPr>
                    <a:solidFill>
                      <a:srgbClr val="00B050"/>
                    </a:solidFill>
                  </a:tcPr>
                </a:tc>
                <a:tc>
                  <a:txBody>
                    <a:bodyPr/>
                    <a:lstStyle/>
                    <a:p>
                      <a:pPr algn="ctr"/>
                      <a:r>
                        <a:rPr lang="en-US" sz="3200" dirty="0" smtClean="0"/>
                        <a:t>No</a:t>
                      </a:r>
                      <a:endParaRPr lang="en-US" sz="3200" dirty="0"/>
                    </a:p>
                  </a:txBody>
                  <a:tcPr>
                    <a:solidFill>
                      <a:srgbClr val="FF0000"/>
                    </a:solidFill>
                  </a:tcPr>
                </a:tc>
              </a:tr>
              <a:tr h="370840">
                <a:tc>
                  <a:txBody>
                    <a:bodyPr/>
                    <a:lstStyle/>
                    <a:p>
                      <a:pPr algn="ctr"/>
                      <a:r>
                        <a:rPr lang="en-US" sz="3200" dirty="0" smtClean="0"/>
                        <a:t>2</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No</a:t>
                      </a:r>
                      <a:endParaRPr lang="en-US" sz="3200" dirty="0"/>
                    </a:p>
                  </a:txBody>
                  <a:tcPr>
                    <a:solidFill>
                      <a:srgbClr val="FF0000"/>
                    </a:solidFill>
                  </a:tcPr>
                </a:tc>
                <a:tc>
                  <a:txBody>
                    <a:bodyPr/>
                    <a:lstStyle/>
                    <a:p>
                      <a:pPr algn="ctr"/>
                      <a:r>
                        <a:rPr lang="en-US" sz="3200" dirty="0" smtClean="0"/>
                        <a:t>No</a:t>
                      </a:r>
                      <a:endParaRPr lang="en-US" sz="3200" dirty="0"/>
                    </a:p>
                  </a:txBody>
                  <a:tcPr>
                    <a:solidFill>
                      <a:srgbClr val="FF0000"/>
                    </a:solidFill>
                  </a:tcPr>
                </a:tc>
              </a:tr>
              <a:tr h="370840">
                <a:tc>
                  <a:txBody>
                    <a:bodyPr/>
                    <a:lstStyle/>
                    <a:p>
                      <a:pPr algn="ctr"/>
                      <a:r>
                        <a:rPr lang="en-US" sz="3200" dirty="0" smtClean="0"/>
                        <a:t>2</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No</a:t>
                      </a:r>
                      <a:endParaRPr lang="en-US" sz="3200" dirty="0"/>
                    </a:p>
                  </a:txBody>
                  <a:tcPr>
                    <a:solidFill>
                      <a:srgbClr val="FF0000"/>
                    </a:solidFill>
                  </a:tcPr>
                </a:tc>
                <a:tc>
                  <a:txBody>
                    <a:bodyPr/>
                    <a:lstStyle/>
                    <a:p>
                      <a:pPr algn="ctr"/>
                      <a:r>
                        <a:rPr lang="en-US" sz="3200" dirty="0" smtClean="0"/>
                        <a:t>No</a:t>
                      </a:r>
                      <a:endParaRPr lang="en-US" sz="3200" dirty="0"/>
                    </a:p>
                  </a:txBody>
                  <a:tcPr>
                    <a:solidFill>
                      <a:srgbClr val="FF0000"/>
                    </a:solidFill>
                  </a:tcPr>
                </a:tc>
              </a:tr>
              <a:tr h="370840">
                <a:tc>
                  <a:txBody>
                    <a:bodyPr/>
                    <a:lstStyle/>
                    <a:p>
                      <a:pPr algn="ctr"/>
                      <a:r>
                        <a:rPr lang="en-US" sz="3200" dirty="0" smtClean="0"/>
                        <a:t>3</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2</a:t>
                      </a:r>
                      <a:endParaRPr lang="en-US" sz="3200" dirty="0"/>
                    </a:p>
                  </a:txBody>
                  <a:tcPr/>
                </a:tc>
                <a:tc>
                  <a:txBody>
                    <a:bodyPr/>
                    <a:lstStyle/>
                    <a:p>
                      <a:pPr algn="ctr"/>
                      <a:r>
                        <a:rPr lang="en-US" sz="3200" dirty="0" smtClean="0"/>
                        <a:t>Yes</a:t>
                      </a:r>
                      <a:endParaRPr lang="en-US" sz="3200" dirty="0"/>
                    </a:p>
                  </a:txBody>
                  <a:tcPr>
                    <a:solidFill>
                      <a:srgbClr val="00B050"/>
                    </a:solidFill>
                  </a:tcPr>
                </a:tc>
                <a:tc>
                  <a:txBody>
                    <a:bodyPr/>
                    <a:lstStyle/>
                    <a:p>
                      <a:pPr algn="ctr"/>
                      <a:r>
                        <a:rPr lang="en-US" sz="3200" dirty="0" smtClean="0"/>
                        <a:t>No</a:t>
                      </a:r>
                      <a:endParaRPr lang="en-US" sz="3200" dirty="0"/>
                    </a:p>
                  </a:txBody>
                  <a:tcPr>
                    <a:solidFill>
                      <a:srgbClr val="FF0000"/>
                    </a:solidFill>
                  </a:tcPr>
                </a:tc>
              </a:tr>
              <a:tr h="370840">
                <a:tc>
                  <a:txBody>
                    <a:bodyPr/>
                    <a:lstStyle/>
                    <a:p>
                      <a:pPr algn="ctr"/>
                      <a:r>
                        <a:rPr lang="en-US" sz="3200" dirty="0" smtClean="0"/>
                        <a:t>3</a:t>
                      </a:r>
                      <a:endParaRPr lang="en-US" sz="3200" dirty="0"/>
                    </a:p>
                  </a:txBody>
                  <a:tcPr/>
                </a:tc>
                <a:tc>
                  <a:txBody>
                    <a:bodyPr/>
                    <a:lstStyle/>
                    <a:p>
                      <a:pPr algn="ctr"/>
                      <a:r>
                        <a:rPr lang="en-US" sz="3200" dirty="0" smtClean="0"/>
                        <a:t>2</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No</a:t>
                      </a:r>
                      <a:endParaRPr lang="en-US" sz="3200" dirty="0"/>
                    </a:p>
                  </a:txBody>
                  <a:tcPr>
                    <a:solidFill>
                      <a:srgbClr val="FF0000"/>
                    </a:solidFill>
                  </a:tcPr>
                </a:tc>
                <a:tc>
                  <a:txBody>
                    <a:bodyPr/>
                    <a:lstStyle/>
                    <a:p>
                      <a:pPr algn="ctr"/>
                      <a:r>
                        <a:rPr lang="en-US" sz="3200" dirty="0" smtClean="0"/>
                        <a:t>No</a:t>
                      </a:r>
                      <a:endParaRPr lang="en-US" sz="3200" dirty="0"/>
                    </a:p>
                  </a:txBody>
                  <a:tcPr>
                    <a:solidFill>
                      <a:srgbClr val="FF0000"/>
                    </a:solidFill>
                  </a:tcPr>
                </a:tc>
              </a:tr>
            </a:tbl>
          </a:graphicData>
        </a:graphic>
      </p:graphicFrame>
      <p:sp>
        <p:nvSpPr>
          <p:cNvPr id="13" name="Rounded Rectangular Callout 12"/>
          <p:cNvSpPr/>
          <p:nvPr/>
        </p:nvSpPr>
        <p:spPr>
          <a:xfrm>
            <a:off x="8046720" y="886143"/>
            <a:ext cx="3046730" cy="1062990"/>
          </a:xfrm>
          <a:prstGeom prst="wedgeRoundRectCallout">
            <a:avLst>
              <a:gd name="adj1" fmla="val -20546"/>
              <a:gd name="adj2" fmla="val 1001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6932930" y="886143"/>
            <a:ext cx="4160520" cy="1062990"/>
          </a:xfrm>
          <a:prstGeom prst="wedgeRoundRectCallout">
            <a:avLst>
              <a:gd name="adj1" fmla="val -60119"/>
              <a:gd name="adj2" fmla="val -24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One</a:t>
            </a:r>
            <a:r>
              <a:rPr lang="en-US" sz="2800" dirty="0" smtClean="0"/>
              <a:t> dependency cuts allowed options in half</a:t>
            </a:r>
            <a:endParaRPr lang="en-US" sz="2800" dirty="0"/>
          </a:p>
        </p:txBody>
      </p:sp>
      <p:sp>
        <p:nvSpPr>
          <p:cNvPr id="10" name="Rounded Rectangular Callout 9"/>
          <p:cNvSpPr/>
          <p:nvPr/>
        </p:nvSpPr>
        <p:spPr>
          <a:xfrm>
            <a:off x="245968" y="3144180"/>
            <a:ext cx="3134360" cy="1839639"/>
          </a:xfrm>
          <a:prstGeom prst="wedgeRoundRectCallout">
            <a:avLst>
              <a:gd name="adj1" fmla="val 57739"/>
              <a:gd name="adj2" fmla="val -224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Two </a:t>
            </a:r>
            <a:r>
              <a:rPr lang="en-US" sz="2800" dirty="0" smtClean="0"/>
              <a:t>dependencies cuts allowed options to 1/6</a:t>
            </a:r>
            <a:r>
              <a:rPr lang="en-US" sz="2800" baseline="30000" dirty="0" smtClean="0"/>
              <a:t>th</a:t>
            </a:r>
            <a:r>
              <a:rPr lang="en-US" sz="2800" dirty="0" smtClean="0"/>
              <a:t> </a:t>
            </a:r>
            <a:endParaRPr lang="en-US" sz="2800" dirty="0"/>
          </a:p>
        </p:txBody>
      </p:sp>
      <p:sp>
        <p:nvSpPr>
          <p:cNvPr id="11" name="Rounded Rectangular Callout 10"/>
          <p:cNvSpPr/>
          <p:nvPr/>
        </p:nvSpPr>
        <p:spPr>
          <a:xfrm>
            <a:off x="1813148" y="2353806"/>
            <a:ext cx="2835052" cy="520700"/>
          </a:xfrm>
          <a:prstGeom prst="wedgeRoundRectCallout">
            <a:avLst>
              <a:gd name="adj1" fmla="val -20833"/>
              <a:gd name="adj2" fmla="val -984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Feature start order</a:t>
            </a:r>
            <a:endParaRPr lang="en-US" sz="2400" dirty="0"/>
          </a:p>
        </p:txBody>
      </p:sp>
    </p:spTree>
    <p:extLst>
      <p:ext uri="{BB962C8B-B14F-4D97-AF65-F5344CB8AC3E}">
        <p14:creationId xmlns:p14="http://schemas.microsoft.com/office/powerpoint/2010/main" val="417045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513920" y="939800"/>
            <a:ext cx="10916080" cy="5524500"/>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281606382"/>
              </p:ext>
            </p:extLst>
          </p:nvPr>
        </p:nvGraphicFramePr>
        <p:xfrm>
          <a:off x="1002227" y="1417638"/>
          <a:ext cx="3909060" cy="4846320"/>
        </p:xfrm>
        <a:graphic>
          <a:graphicData uri="http://schemas.openxmlformats.org/drawingml/2006/table">
            <a:tbl>
              <a:tblPr firstRow="1" bandRow="1">
                <a:tableStyleId>{5C22544A-7EE6-4342-B048-85BDC9FD1C3A}</a:tableStyleId>
              </a:tblPr>
              <a:tblGrid>
                <a:gridCol w="2274373"/>
                <a:gridCol w="1634687"/>
              </a:tblGrid>
              <a:tr h="370840">
                <a:tc>
                  <a:txBody>
                    <a:bodyPr/>
                    <a:lstStyle/>
                    <a:p>
                      <a:r>
                        <a:rPr lang="en-US" sz="2800" dirty="0" smtClean="0"/>
                        <a:t>Number of Dependencies</a:t>
                      </a:r>
                      <a:endParaRPr lang="en-US" sz="2800" dirty="0"/>
                    </a:p>
                  </a:txBody>
                  <a:tcPr/>
                </a:tc>
                <a:tc>
                  <a:txBody>
                    <a:bodyPr/>
                    <a:lstStyle/>
                    <a:p>
                      <a:r>
                        <a:rPr lang="en-US" sz="2800" dirty="0" smtClean="0"/>
                        <a:t>Valid Ordering Options</a:t>
                      </a:r>
                      <a:endParaRPr lang="en-US" sz="2800" dirty="0"/>
                    </a:p>
                  </a:txBody>
                  <a:tcPr/>
                </a:tc>
              </a:tr>
              <a:tr h="370840">
                <a:tc>
                  <a:txBody>
                    <a:bodyPr/>
                    <a:lstStyle/>
                    <a:p>
                      <a:pPr algn="ctr"/>
                      <a:r>
                        <a:rPr lang="en-US" sz="3200" dirty="0" smtClean="0"/>
                        <a:t>0</a:t>
                      </a:r>
                      <a:endParaRPr lang="en-US" sz="3200" dirty="0"/>
                    </a:p>
                  </a:txBody>
                  <a:tcPr/>
                </a:tc>
                <a:tc>
                  <a:txBody>
                    <a:bodyPr/>
                    <a:lstStyle/>
                    <a:p>
                      <a:pPr algn="ctr"/>
                      <a:r>
                        <a:rPr lang="en-US" sz="3200" dirty="0" smtClean="0"/>
                        <a:t>100%</a:t>
                      </a:r>
                      <a:endParaRPr lang="en-US" sz="3200" dirty="0"/>
                    </a:p>
                  </a:txBody>
                  <a:tcPr/>
                </a:tc>
              </a:tr>
              <a:tr h="370840">
                <a:tc>
                  <a:txBody>
                    <a:bodyPr/>
                    <a:lstStyle/>
                    <a:p>
                      <a:pPr algn="ctr"/>
                      <a:r>
                        <a:rPr lang="en-US" sz="3200" dirty="0" smtClean="0"/>
                        <a:t>1</a:t>
                      </a:r>
                      <a:endParaRPr lang="en-US" sz="3200" dirty="0"/>
                    </a:p>
                  </a:txBody>
                  <a:tcPr/>
                </a:tc>
                <a:tc>
                  <a:txBody>
                    <a:bodyPr/>
                    <a:lstStyle/>
                    <a:p>
                      <a:pPr algn="ctr"/>
                      <a:r>
                        <a:rPr lang="en-US" sz="3200" dirty="0" smtClean="0"/>
                        <a:t>50%</a:t>
                      </a:r>
                      <a:endParaRPr lang="en-US" sz="3200" dirty="0"/>
                    </a:p>
                  </a:txBody>
                  <a:tcPr/>
                </a:tc>
              </a:tr>
              <a:tr h="370840">
                <a:tc>
                  <a:txBody>
                    <a:bodyPr/>
                    <a:lstStyle/>
                    <a:p>
                      <a:pPr algn="ctr"/>
                      <a:r>
                        <a:rPr lang="en-US" sz="3200" dirty="0" smtClean="0"/>
                        <a:t>2</a:t>
                      </a:r>
                      <a:endParaRPr lang="en-US" sz="3200" dirty="0"/>
                    </a:p>
                  </a:txBody>
                  <a:tcPr/>
                </a:tc>
                <a:tc>
                  <a:txBody>
                    <a:bodyPr/>
                    <a:lstStyle/>
                    <a:p>
                      <a:pPr algn="ctr"/>
                      <a:r>
                        <a:rPr lang="en-US" sz="3200" dirty="0" smtClean="0"/>
                        <a:t>16.667%</a:t>
                      </a:r>
                      <a:endParaRPr lang="en-US" sz="3200" dirty="0"/>
                    </a:p>
                  </a:txBody>
                  <a:tcPr/>
                </a:tc>
              </a:tr>
              <a:tr h="370840">
                <a:tc>
                  <a:txBody>
                    <a:bodyPr/>
                    <a:lstStyle/>
                    <a:p>
                      <a:pPr algn="ctr"/>
                      <a:r>
                        <a:rPr lang="en-US" sz="3200" dirty="0" smtClean="0"/>
                        <a:t>3</a:t>
                      </a:r>
                      <a:endParaRPr lang="en-US" sz="3200" dirty="0"/>
                    </a:p>
                  </a:txBody>
                  <a:tcPr/>
                </a:tc>
                <a:tc>
                  <a:txBody>
                    <a:bodyPr/>
                    <a:lstStyle/>
                    <a:p>
                      <a:pPr algn="ctr"/>
                      <a:r>
                        <a:rPr lang="en-US" sz="3200" dirty="0" smtClean="0"/>
                        <a:t>4.167%</a:t>
                      </a:r>
                      <a:endParaRPr lang="en-US" sz="3200" dirty="0"/>
                    </a:p>
                  </a:txBody>
                  <a:tcPr/>
                </a:tc>
              </a:tr>
              <a:tr h="370840">
                <a:tc>
                  <a:txBody>
                    <a:bodyPr/>
                    <a:lstStyle/>
                    <a:p>
                      <a:pPr algn="ctr"/>
                      <a:r>
                        <a:rPr lang="en-US" sz="3200" dirty="0" smtClean="0"/>
                        <a:t>4</a:t>
                      </a:r>
                      <a:endParaRPr lang="en-US" sz="3200" dirty="0"/>
                    </a:p>
                  </a:txBody>
                  <a:tcPr/>
                </a:tc>
                <a:tc>
                  <a:txBody>
                    <a:bodyPr/>
                    <a:lstStyle/>
                    <a:p>
                      <a:pPr algn="ctr"/>
                      <a:r>
                        <a:rPr lang="en-US" sz="3200" dirty="0" smtClean="0"/>
                        <a:t>0.833%</a:t>
                      </a:r>
                      <a:endParaRPr lang="en-US" sz="3200" dirty="0"/>
                    </a:p>
                  </a:txBody>
                  <a:tcPr/>
                </a:tc>
              </a:tr>
              <a:tr h="370840">
                <a:tc>
                  <a:txBody>
                    <a:bodyPr/>
                    <a:lstStyle/>
                    <a:p>
                      <a:pPr algn="ctr"/>
                      <a:r>
                        <a:rPr lang="en-US" sz="3200" dirty="0" smtClean="0"/>
                        <a:t>5</a:t>
                      </a:r>
                      <a:endParaRPr lang="en-US" sz="3200" dirty="0"/>
                    </a:p>
                  </a:txBody>
                  <a:tcPr/>
                </a:tc>
                <a:tc>
                  <a:txBody>
                    <a:bodyPr/>
                    <a:lstStyle/>
                    <a:p>
                      <a:pPr algn="ctr"/>
                      <a:r>
                        <a:rPr lang="en-US" sz="3200" dirty="0" smtClean="0"/>
                        <a:t>0.278%</a:t>
                      </a:r>
                      <a:endParaRPr lang="en-US" sz="3200" dirty="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381470569"/>
              </p:ext>
            </p:extLst>
          </p:nvPr>
        </p:nvGraphicFramePr>
        <p:xfrm>
          <a:off x="5149516" y="1417638"/>
          <a:ext cx="5863590" cy="4846320"/>
        </p:xfrm>
        <a:graphic>
          <a:graphicData uri="http://schemas.openxmlformats.org/drawingml/2006/table">
            <a:tbl>
              <a:tblPr firstRow="1" bandRow="1">
                <a:tableStyleId>{5C22544A-7EE6-4342-B048-85BDC9FD1C3A}</a:tableStyleId>
              </a:tblPr>
              <a:tblGrid>
                <a:gridCol w="1954530"/>
                <a:gridCol w="1954530"/>
                <a:gridCol w="1954530"/>
              </a:tblGrid>
              <a:tr h="370840">
                <a:tc>
                  <a:txBody>
                    <a:bodyPr/>
                    <a:lstStyle/>
                    <a:p>
                      <a:r>
                        <a:rPr lang="en-US" sz="2800" dirty="0" smtClean="0"/>
                        <a:t># valid options </a:t>
                      </a:r>
                      <a:r>
                        <a:rPr lang="en-US" sz="2800" baseline="0" dirty="0" smtClean="0"/>
                        <a:t> for </a:t>
                      </a:r>
                      <a:r>
                        <a:rPr lang="en-US" sz="2800" dirty="0" smtClean="0"/>
                        <a:t>4 features </a:t>
                      </a:r>
                      <a:endParaRPr lang="en-US" sz="2800" dirty="0"/>
                    </a:p>
                  </a:txBody>
                  <a:tcPr/>
                </a:tc>
                <a:tc>
                  <a:txBody>
                    <a:bodyPr/>
                    <a:lstStyle/>
                    <a:p>
                      <a:r>
                        <a:rPr lang="en-US" sz="2800" dirty="0" smtClean="0"/>
                        <a:t># valid options </a:t>
                      </a:r>
                      <a:r>
                        <a:rPr lang="en-US" sz="2800" baseline="0" dirty="0" smtClean="0"/>
                        <a:t> for </a:t>
                      </a:r>
                      <a:r>
                        <a:rPr lang="en-US" sz="2800" dirty="0" smtClean="0"/>
                        <a:t>5 features</a:t>
                      </a:r>
                      <a:endParaRPr lang="en-US" sz="2800" dirty="0"/>
                    </a:p>
                  </a:txBody>
                  <a:tcPr/>
                </a:tc>
                <a:tc>
                  <a:txBody>
                    <a:bodyPr/>
                    <a:lstStyle/>
                    <a:p>
                      <a:r>
                        <a:rPr lang="en-US" sz="2800" dirty="0" smtClean="0"/>
                        <a:t># valid options </a:t>
                      </a:r>
                      <a:r>
                        <a:rPr lang="en-US" sz="2800" baseline="0" dirty="0" smtClean="0"/>
                        <a:t> for </a:t>
                      </a:r>
                      <a:r>
                        <a:rPr lang="en-US" sz="2800" dirty="0" smtClean="0"/>
                        <a:t>6 features</a:t>
                      </a:r>
                      <a:endParaRPr lang="en-US" sz="2800" dirty="0"/>
                    </a:p>
                  </a:txBody>
                  <a:tcPr/>
                </a:tc>
              </a:tr>
              <a:tr h="370840">
                <a:tc>
                  <a:txBody>
                    <a:bodyPr/>
                    <a:lstStyle/>
                    <a:p>
                      <a:pPr algn="ctr"/>
                      <a:r>
                        <a:rPr lang="en-US" sz="3200" dirty="0" smtClean="0"/>
                        <a:t>24</a:t>
                      </a:r>
                      <a:endParaRPr lang="en-US" sz="3200" dirty="0"/>
                    </a:p>
                  </a:txBody>
                  <a:tcPr/>
                </a:tc>
                <a:tc>
                  <a:txBody>
                    <a:bodyPr/>
                    <a:lstStyle/>
                    <a:p>
                      <a:pPr algn="ctr"/>
                      <a:r>
                        <a:rPr lang="en-US" sz="3200" dirty="0" smtClean="0"/>
                        <a:t>120</a:t>
                      </a:r>
                      <a:endParaRPr lang="en-US" sz="3200" dirty="0"/>
                    </a:p>
                  </a:txBody>
                  <a:tcPr/>
                </a:tc>
                <a:tc>
                  <a:txBody>
                    <a:bodyPr/>
                    <a:lstStyle/>
                    <a:p>
                      <a:pPr algn="ctr"/>
                      <a:r>
                        <a:rPr lang="en-US" sz="3200" dirty="0" smtClean="0"/>
                        <a:t>720</a:t>
                      </a:r>
                      <a:endParaRPr lang="en-US" sz="3200" dirty="0"/>
                    </a:p>
                  </a:txBody>
                  <a:tcPr/>
                </a:tc>
              </a:tr>
              <a:tr h="370840">
                <a:tc>
                  <a:txBody>
                    <a:bodyPr/>
                    <a:lstStyle/>
                    <a:p>
                      <a:pPr algn="ctr"/>
                      <a:r>
                        <a:rPr lang="en-US" sz="3200" dirty="0" smtClean="0"/>
                        <a:t>12</a:t>
                      </a:r>
                      <a:endParaRPr lang="en-US" sz="3200" dirty="0"/>
                    </a:p>
                  </a:txBody>
                  <a:tcPr/>
                </a:tc>
                <a:tc>
                  <a:txBody>
                    <a:bodyPr/>
                    <a:lstStyle/>
                    <a:p>
                      <a:pPr algn="ctr"/>
                      <a:r>
                        <a:rPr lang="en-US" sz="3200" dirty="0" smtClean="0"/>
                        <a:t>60</a:t>
                      </a:r>
                      <a:endParaRPr lang="en-US" sz="3200" dirty="0"/>
                    </a:p>
                  </a:txBody>
                  <a:tcPr/>
                </a:tc>
                <a:tc>
                  <a:txBody>
                    <a:bodyPr/>
                    <a:lstStyle/>
                    <a:p>
                      <a:pPr algn="ctr"/>
                      <a:r>
                        <a:rPr lang="en-US" sz="3200" dirty="0" smtClean="0"/>
                        <a:t>360</a:t>
                      </a:r>
                      <a:endParaRPr lang="en-US" sz="3200" dirty="0"/>
                    </a:p>
                  </a:txBody>
                  <a:tcPr/>
                </a:tc>
              </a:tr>
              <a:tr h="370840">
                <a:tc>
                  <a:txBody>
                    <a:bodyPr/>
                    <a:lstStyle/>
                    <a:p>
                      <a:pPr algn="ctr"/>
                      <a:r>
                        <a:rPr lang="en-US" sz="3200" dirty="0" smtClean="0"/>
                        <a:t>4</a:t>
                      </a:r>
                      <a:endParaRPr lang="en-US" sz="3200" dirty="0"/>
                    </a:p>
                  </a:txBody>
                  <a:tcPr/>
                </a:tc>
                <a:tc>
                  <a:txBody>
                    <a:bodyPr/>
                    <a:lstStyle/>
                    <a:p>
                      <a:pPr algn="ctr"/>
                      <a:r>
                        <a:rPr lang="en-US" sz="3200" dirty="0" smtClean="0"/>
                        <a:t>20</a:t>
                      </a:r>
                      <a:endParaRPr lang="en-US" sz="3200" dirty="0"/>
                    </a:p>
                  </a:txBody>
                  <a:tcPr/>
                </a:tc>
                <a:tc>
                  <a:txBody>
                    <a:bodyPr/>
                    <a:lstStyle/>
                    <a:p>
                      <a:pPr algn="ctr"/>
                      <a:r>
                        <a:rPr lang="en-US" sz="3200" dirty="0" smtClean="0"/>
                        <a:t>120</a:t>
                      </a:r>
                      <a:endParaRPr lang="en-US" sz="3200" dirty="0"/>
                    </a:p>
                  </a:txBody>
                  <a:tcPr/>
                </a:tc>
              </a:tr>
              <a:tr h="370840">
                <a:tc>
                  <a:txBody>
                    <a:bodyPr/>
                    <a:lstStyle/>
                    <a:p>
                      <a:pPr algn="ctr"/>
                      <a:r>
                        <a:rPr lang="en-US" sz="3200" dirty="0" smtClean="0"/>
                        <a:t>1</a:t>
                      </a:r>
                      <a:endParaRPr lang="en-US" sz="3200" dirty="0"/>
                    </a:p>
                  </a:txBody>
                  <a:tcPr/>
                </a:tc>
                <a:tc>
                  <a:txBody>
                    <a:bodyPr/>
                    <a:lstStyle/>
                    <a:p>
                      <a:pPr algn="ctr"/>
                      <a:r>
                        <a:rPr lang="en-US" sz="3200" dirty="0" smtClean="0"/>
                        <a:t>5</a:t>
                      </a:r>
                      <a:endParaRPr lang="en-US" sz="3200" dirty="0"/>
                    </a:p>
                  </a:txBody>
                  <a:tcPr/>
                </a:tc>
                <a:tc>
                  <a:txBody>
                    <a:bodyPr/>
                    <a:lstStyle/>
                    <a:p>
                      <a:pPr algn="ctr"/>
                      <a:r>
                        <a:rPr lang="en-US" sz="3200" dirty="0" smtClean="0"/>
                        <a:t>30</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6</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a:t>
                      </a:r>
                      <a:endParaRPr lang="en-US" sz="3200" dirty="0"/>
                    </a:p>
                  </a:txBody>
                  <a:tcPr/>
                </a:tc>
                <a:tc>
                  <a:txBody>
                    <a:bodyPr/>
                    <a:lstStyle/>
                    <a:p>
                      <a:pPr algn="ctr"/>
                      <a:r>
                        <a:rPr lang="en-US" sz="3200" dirty="0" smtClean="0"/>
                        <a:t>1</a:t>
                      </a:r>
                      <a:endParaRPr lang="en-US" sz="3200" dirty="0"/>
                    </a:p>
                  </a:txBody>
                  <a:tcPr/>
                </a:tc>
              </a:tr>
            </a:tbl>
          </a:graphicData>
        </a:graphic>
      </p:graphicFrame>
    </p:spTree>
    <p:extLst>
      <p:ext uri="{BB962C8B-B14F-4D97-AF65-F5344CB8AC3E}">
        <p14:creationId xmlns:p14="http://schemas.microsoft.com/office/powerpoint/2010/main" val="31786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0" y="0"/>
            <a:ext cx="12192000" cy="81280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096068"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1935"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7802"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83669"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9536"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75403"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1270"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7137"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3004"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8868"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9056"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94923"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90790"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86657"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2524"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78391"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74258"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70125"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65992"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61856" y="800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96068"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91935"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87802"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3669"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79536"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75403"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71270"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137"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63004"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258868" y="1334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6068"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91935"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687802"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83669"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79536"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075403"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871270"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67137"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463004"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258868" y="1867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96068"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91935"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802"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83669"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79536"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75403"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71270"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67137"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63004"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58868" y="2400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96068"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91935"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87802"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83669"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279536"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75403"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71270"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7137"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463004"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258868" y="2934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99056"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894923"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90790"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486657"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282524"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78391"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874258"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670125"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465992"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261856" y="3467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096068"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1935"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87802"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483669"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279536"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075403"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871270"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667137"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463004"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58868" y="40010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096068"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91935"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87802"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483669"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279536"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075403"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871270"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67137"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8463004"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258868" y="45344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96068"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891935"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7802"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483669"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79536"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075403"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871270"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667137"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463004"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9258868" y="50678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96068"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891935"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687802"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483669"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279536"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075403"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871270"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67137"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463004"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258868" y="5601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096068"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891935"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687802"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483669"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5279536"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075403"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6871270"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67137"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463004"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258868" y="61346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060169" y="5220261"/>
            <a:ext cx="2131831" cy="1323439"/>
          </a:xfrm>
          <a:prstGeom prst="rect">
            <a:avLst/>
          </a:prstGeom>
          <a:noFill/>
        </p:spPr>
        <p:txBody>
          <a:bodyPr wrap="square" rtlCol="0">
            <a:spAutoFit/>
          </a:bodyPr>
          <a:lstStyle/>
          <a:p>
            <a:r>
              <a:rPr lang="en-US" sz="2000" b="1" dirty="0" smtClean="0"/>
              <a:t>5 Features. </a:t>
            </a:r>
            <a:br>
              <a:rPr lang="en-US" sz="2000" b="1" dirty="0" smtClean="0"/>
            </a:br>
            <a:r>
              <a:rPr lang="en-US" sz="2000" b="1" dirty="0" smtClean="0"/>
              <a:t>No Dependencies. </a:t>
            </a:r>
            <a:br>
              <a:rPr lang="en-US" sz="2000" b="1" dirty="0" smtClean="0"/>
            </a:br>
            <a:r>
              <a:rPr lang="en-US" sz="2000" b="1" dirty="0" smtClean="0"/>
              <a:t>120 unique ordering options.</a:t>
            </a:r>
            <a:endParaRPr lang="en-US" sz="2000" b="1" dirty="0"/>
          </a:p>
        </p:txBody>
      </p:sp>
      <p:sp>
        <p:nvSpPr>
          <p:cNvPr id="158" name="TextBox 157"/>
          <p:cNvSpPr txBox="1"/>
          <p:nvPr/>
        </p:nvSpPr>
        <p:spPr>
          <a:xfrm>
            <a:off x="229231" y="2105561"/>
            <a:ext cx="982639" cy="2646878"/>
          </a:xfrm>
          <a:prstGeom prst="rect">
            <a:avLst/>
          </a:prstGeom>
          <a:noFill/>
        </p:spPr>
        <p:txBody>
          <a:bodyPr wrap="square" rtlCol="0">
            <a:spAutoFit/>
          </a:bodyPr>
          <a:lstStyle/>
          <a:p>
            <a:r>
              <a:rPr lang="en-US" sz="16600" dirty="0" smtClean="0"/>
              <a:t>0</a:t>
            </a:r>
            <a:endParaRPr lang="en-US" sz="16600" dirty="0"/>
          </a:p>
        </p:txBody>
      </p:sp>
    </p:spTree>
    <p:extLst>
      <p:ext uri="{BB962C8B-B14F-4D97-AF65-F5344CB8AC3E}">
        <p14:creationId xmlns:p14="http://schemas.microsoft.com/office/powerpoint/2010/main" val="3531915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0" y="0"/>
            <a:ext cx="12192000" cy="81280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096068"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1935"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7802"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83669"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9536"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75403"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1270"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7137"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3004"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8868" y="267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9056"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94923"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90790"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86657"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2524"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78391"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74258"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70125"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65992"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61856" y="8006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96068"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91935"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87802"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3669"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79536"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75403"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71270"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137"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63004"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258868" y="13340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6068"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91935"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687802"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83669"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79536"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075403"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871270"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67137"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463004"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258868" y="18674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96068"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91935"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802"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83669"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79536"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75403"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71270"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67137"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63004"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58868" y="24008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96068"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91935"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87802"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83669"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279536"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75403"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71270"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7137"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463004"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258868" y="293426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99056"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894923"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90790"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486657"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282524"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78391"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874258"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670125"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465992"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261856" y="3467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096068"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1935"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87802"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483669"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279536"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075403"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871270"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667137"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463004"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58868" y="40010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096068"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91935"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87802"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483669"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279536"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075403"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871270"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67137"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8463004"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258868" y="45344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96068"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891935"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7802"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483669"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79536"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075403"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871270"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667137"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463004"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9258868" y="50678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96068"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891935"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687802"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483669"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279536"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075403"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871270"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67137"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463004"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258868" y="56012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096068"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891935"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687802"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483669"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5279536"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075403"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6871270"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67137"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463004"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258868" y="613466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9231" y="2105561"/>
            <a:ext cx="982639" cy="2646878"/>
          </a:xfrm>
          <a:prstGeom prst="rect">
            <a:avLst/>
          </a:prstGeom>
          <a:noFill/>
        </p:spPr>
        <p:txBody>
          <a:bodyPr wrap="square" rtlCol="0">
            <a:spAutoFit/>
          </a:bodyPr>
          <a:lstStyle/>
          <a:p>
            <a:r>
              <a:rPr lang="en-US" sz="16600" dirty="0" smtClean="0"/>
              <a:t>1</a:t>
            </a:r>
            <a:endParaRPr lang="en-US" sz="16600" dirty="0"/>
          </a:p>
        </p:txBody>
      </p:sp>
      <p:sp>
        <p:nvSpPr>
          <p:cNvPr id="127" name="TextBox 126"/>
          <p:cNvSpPr txBox="1"/>
          <p:nvPr/>
        </p:nvSpPr>
        <p:spPr>
          <a:xfrm>
            <a:off x="10060169" y="5220261"/>
            <a:ext cx="2131831" cy="1323439"/>
          </a:xfrm>
          <a:prstGeom prst="rect">
            <a:avLst/>
          </a:prstGeom>
          <a:noFill/>
        </p:spPr>
        <p:txBody>
          <a:bodyPr wrap="square" rtlCol="0">
            <a:spAutoFit/>
          </a:bodyPr>
          <a:lstStyle/>
          <a:p>
            <a:r>
              <a:rPr lang="en-US" sz="2000" b="1" dirty="0" smtClean="0"/>
              <a:t>5 Features. </a:t>
            </a:r>
            <a:br>
              <a:rPr lang="en-US" sz="2000" b="1" dirty="0" smtClean="0"/>
            </a:br>
            <a:r>
              <a:rPr lang="en-US" sz="2000" b="1" dirty="0" smtClean="0"/>
              <a:t>1 Dependency. </a:t>
            </a:r>
            <a:br>
              <a:rPr lang="en-US" sz="2000" b="1" dirty="0" smtClean="0"/>
            </a:br>
            <a:r>
              <a:rPr lang="en-US" sz="2000" b="1" dirty="0" smtClean="0"/>
              <a:t>60 unique ordering options.</a:t>
            </a:r>
            <a:endParaRPr lang="en-US" sz="2000" b="1" dirty="0"/>
          </a:p>
        </p:txBody>
      </p:sp>
    </p:spTree>
    <p:extLst>
      <p:ext uri="{BB962C8B-B14F-4D97-AF65-F5344CB8AC3E}">
        <p14:creationId xmlns:p14="http://schemas.microsoft.com/office/powerpoint/2010/main" val="25496817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0" y="0"/>
            <a:ext cx="12192000" cy="81280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096068"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1935"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7802"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83669"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9536"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75403"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1270"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7137"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3004"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8868" y="2809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9056"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94923"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90790"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86657"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2524"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78391"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74258"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70125"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65992"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61856" y="814309"/>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96068"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91935"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87802"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3669"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79536"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75403"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71270"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137"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63004"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258868" y="1347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6068"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91935"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687802"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83669"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79536"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075403"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871270"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67137"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463004"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258868" y="1881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96068"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91935"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802"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83669"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79536"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75403"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71270"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67137"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63004"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58868" y="2414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96068"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91935"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87802"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83669"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279536"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75403"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71270"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7137"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463004"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258868" y="2947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99056"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894923"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90790"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486657"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282524"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78391"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874258"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670125"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465992"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261856" y="3481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096068"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1935"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87802"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483669"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279536"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075403"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871270"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667137"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463004"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58868" y="40147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096068"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91935"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87802"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483669"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279536"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075403"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871270"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67137"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8463004"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258868" y="45481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96068"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891935"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7802"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483669"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79536"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075403"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871270"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667137"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463004"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9258868" y="50815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96068"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891935"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687802"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483669"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279536"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075403"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871270"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67137"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463004"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258868" y="56149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096068"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891935"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687802"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483669"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5279536"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075403"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6871270"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67137"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463004"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258868" y="6148309"/>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9231" y="2105561"/>
            <a:ext cx="982639" cy="2646878"/>
          </a:xfrm>
          <a:prstGeom prst="rect">
            <a:avLst/>
          </a:prstGeom>
          <a:noFill/>
        </p:spPr>
        <p:txBody>
          <a:bodyPr wrap="square" rtlCol="0">
            <a:spAutoFit/>
          </a:bodyPr>
          <a:lstStyle/>
          <a:p>
            <a:r>
              <a:rPr lang="en-US" sz="16600" dirty="0" smtClean="0"/>
              <a:t>2</a:t>
            </a:r>
            <a:endParaRPr lang="en-US" sz="16600" dirty="0"/>
          </a:p>
        </p:txBody>
      </p:sp>
      <p:sp>
        <p:nvSpPr>
          <p:cNvPr id="127" name="TextBox 126"/>
          <p:cNvSpPr txBox="1"/>
          <p:nvPr/>
        </p:nvSpPr>
        <p:spPr>
          <a:xfrm>
            <a:off x="10060169" y="5220261"/>
            <a:ext cx="2131831" cy="1323439"/>
          </a:xfrm>
          <a:prstGeom prst="rect">
            <a:avLst/>
          </a:prstGeom>
          <a:noFill/>
        </p:spPr>
        <p:txBody>
          <a:bodyPr wrap="square" rtlCol="0">
            <a:spAutoFit/>
          </a:bodyPr>
          <a:lstStyle/>
          <a:p>
            <a:r>
              <a:rPr lang="en-US" sz="2000" b="1" dirty="0" smtClean="0"/>
              <a:t>5 Features. </a:t>
            </a:r>
            <a:br>
              <a:rPr lang="en-US" sz="2000" b="1" dirty="0" smtClean="0"/>
            </a:br>
            <a:r>
              <a:rPr lang="en-US" sz="2000" b="1" dirty="0" smtClean="0"/>
              <a:t>2 Dependencies. </a:t>
            </a:r>
            <a:br>
              <a:rPr lang="en-US" sz="2000" b="1" dirty="0" smtClean="0"/>
            </a:br>
            <a:r>
              <a:rPr lang="en-US" sz="2000" b="1" dirty="0" smtClean="0"/>
              <a:t>20 unique ordering options.</a:t>
            </a:r>
            <a:endParaRPr lang="en-US" sz="2000" b="1" dirty="0"/>
          </a:p>
        </p:txBody>
      </p:sp>
    </p:spTree>
    <p:extLst>
      <p:ext uri="{BB962C8B-B14F-4D97-AF65-F5344CB8AC3E}">
        <p14:creationId xmlns:p14="http://schemas.microsoft.com/office/powerpoint/2010/main" val="2250530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0" y="0"/>
            <a:ext cx="12192000" cy="81280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096068"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1935"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7802"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83669"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9536"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75403"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1270"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7137"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3004"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8868"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9056"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94923"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90790"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86657"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2524"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78391"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74258"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70125"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65992"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61856"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96068"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91935"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87802"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3669"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79536"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75403"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71270"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137"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63004"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258868"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6068"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91935"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687802"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83669"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79536"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075403"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871270"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67137"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463004"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258868"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96068"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91935"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802"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83669"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79536"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75403"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71270"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67137"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63004"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58868"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96068"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91935"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87802"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83669"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279536"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75403"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71270"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7137"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463004"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258868"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99056"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894923"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90790"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486657"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282524"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78391"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874258"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670125"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465992"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261856"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096068"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1935"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87802"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483669"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279536"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075403"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871270"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667137"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463004"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58868"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096068"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91935"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87802"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483669"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279536"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075403"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871270"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67137"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8463004"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258868"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96068"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891935"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7802"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483669"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79536"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075403"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871270"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667137"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463004"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9258868"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96068"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891935"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687802"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483669"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279536"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075403"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871270"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67137"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463004"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258868"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096068"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891935"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687802"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483669"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5279536"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075403"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6871270"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67137"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463004"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258868"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9231" y="2105561"/>
            <a:ext cx="982639" cy="2646878"/>
          </a:xfrm>
          <a:prstGeom prst="rect">
            <a:avLst/>
          </a:prstGeom>
          <a:noFill/>
        </p:spPr>
        <p:txBody>
          <a:bodyPr wrap="square" rtlCol="0">
            <a:spAutoFit/>
          </a:bodyPr>
          <a:lstStyle/>
          <a:p>
            <a:r>
              <a:rPr lang="en-US" sz="16600" dirty="0" smtClean="0"/>
              <a:t>3</a:t>
            </a:r>
            <a:endParaRPr lang="en-US" sz="16600" dirty="0"/>
          </a:p>
        </p:txBody>
      </p:sp>
      <p:sp>
        <p:nvSpPr>
          <p:cNvPr id="127" name="TextBox 126"/>
          <p:cNvSpPr txBox="1"/>
          <p:nvPr/>
        </p:nvSpPr>
        <p:spPr>
          <a:xfrm>
            <a:off x="10060169" y="5220261"/>
            <a:ext cx="2131831" cy="1323439"/>
          </a:xfrm>
          <a:prstGeom prst="rect">
            <a:avLst/>
          </a:prstGeom>
          <a:noFill/>
        </p:spPr>
        <p:txBody>
          <a:bodyPr wrap="square" rtlCol="0">
            <a:spAutoFit/>
          </a:bodyPr>
          <a:lstStyle/>
          <a:p>
            <a:r>
              <a:rPr lang="en-US" sz="2000" b="1" dirty="0" smtClean="0"/>
              <a:t>5 Features. </a:t>
            </a:r>
            <a:br>
              <a:rPr lang="en-US" sz="2000" b="1" dirty="0" smtClean="0"/>
            </a:br>
            <a:r>
              <a:rPr lang="en-US" sz="2000" b="1" dirty="0" smtClean="0"/>
              <a:t>3 Dependencies. </a:t>
            </a:r>
            <a:br>
              <a:rPr lang="en-US" sz="2000" b="1" dirty="0" smtClean="0"/>
            </a:br>
            <a:r>
              <a:rPr lang="en-US" sz="2000" b="1" dirty="0" smtClean="0"/>
              <a:t>5 unique ordering options.</a:t>
            </a:r>
            <a:endParaRPr lang="en-US" sz="2000" b="1" dirty="0"/>
          </a:p>
        </p:txBody>
      </p:sp>
    </p:spTree>
    <p:extLst>
      <p:ext uri="{BB962C8B-B14F-4D97-AF65-F5344CB8AC3E}">
        <p14:creationId xmlns:p14="http://schemas.microsoft.com/office/powerpoint/2010/main" val="1152098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Entangled: Solving the Hairy Problem of </a:t>
            </a:r>
            <a:r>
              <a:rPr lang="en-US" dirty="0" smtClean="0"/>
              <a:t/>
            </a:r>
            <a:br>
              <a:rPr lang="en-US" dirty="0" smtClean="0"/>
            </a:br>
            <a:r>
              <a:rPr lang="en-US" dirty="0" smtClean="0"/>
              <a:t>Team Dependencies</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smtClean="0"/>
              <a:t>Troy Magennis</a:t>
            </a:r>
          </a:p>
          <a:p>
            <a:r>
              <a:rPr lang="en-US" dirty="0" smtClean="0"/>
              <a:t>@</a:t>
            </a:r>
            <a:r>
              <a:rPr lang="en-US" dirty="0" err="1" smtClean="0"/>
              <a:t>t_magennis</a:t>
            </a:r>
            <a:endParaRPr lang="en-US" dirty="0" smtClean="0"/>
          </a:p>
          <a:p>
            <a:r>
              <a:rPr lang="en-US" dirty="0" smtClean="0"/>
              <a:t>Troy.Magennis@focusedobjective.com</a:t>
            </a:r>
            <a:endParaRPr lang="en-US" dirty="0"/>
          </a:p>
        </p:txBody>
      </p:sp>
    </p:spTree>
    <p:extLst>
      <p:ext uri="{BB962C8B-B14F-4D97-AF65-F5344CB8AC3E}">
        <p14:creationId xmlns:p14="http://schemas.microsoft.com/office/powerpoint/2010/main" val="302203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r pencils representing the concept of Standing out from the 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
        <p:nvSpPr>
          <p:cNvPr id="12" name="Rectangle 11"/>
          <p:cNvSpPr/>
          <p:nvPr/>
        </p:nvSpPr>
        <p:spPr>
          <a:xfrm>
            <a:off x="0" y="0"/>
            <a:ext cx="12192000" cy="81280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096068" y="267261"/>
            <a:ext cx="457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1935"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7802"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83669"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9536"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75403"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1270"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7137"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3004"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8868" y="267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9056"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94923"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90790"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86657"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2524"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78391"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74258"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70125"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65992"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61856" y="800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96068"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91935"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87802"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3669"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79536"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75403"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71270"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137"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63004"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258868" y="1334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6068"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91935"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687802"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83669"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79536"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075403"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871270"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67137"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463004"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258868" y="1867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96068"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91935"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802"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83669"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79536"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75403"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71270"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67137"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463004"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58868" y="2400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96068"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91935"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87802"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83669"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279536"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75403"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71270"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7137"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463004"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258868" y="2934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99056"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894923"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90790"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486657"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282524"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78391"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874258"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670125"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465992"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261856" y="3467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096068"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1935"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87802"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483669"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279536"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075403"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871270"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667137"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463004"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258868" y="40010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096068"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91935"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87802"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483669"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279536"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075403"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871270"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67137"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8463004"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258868" y="45344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96068"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891935"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7802"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483669"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79536"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075403"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871270"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7667137"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463004"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9258868" y="50678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96068"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891935"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687802"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483669"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279536"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075403"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871270"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667137"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463004"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258868" y="56012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096068"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891935"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687802"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483669"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5279536"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075403"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6871270"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667137"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8463004"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258868" y="6134661"/>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9231" y="2105561"/>
            <a:ext cx="982639" cy="2646878"/>
          </a:xfrm>
          <a:prstGeom prst="rect">
            <a:avLst/>
          </a:prstGeom>
          <a:noFill/>
        </p:spPr>
        <p:txBody>
          <a:bodyPr wrap="square" rtlCol="0">
            <a:spAutoFit/>
          </a:bodyPr>
          <a:lstStyle/>
          <a:p>
            <a:r>
              <a:rPr lang="en-US" sz="16600" dirty="0" smtClean="0"/>
              <a:t>4</a:t>
            </a:r>
            <a:endParaRPr lang="en-US" sz="16600" dirty="0"/>
          </a:p>
        </p:txBody>
      </p:sp>
      <p:sp>
        <p:nvSpPr>
          <p:cNvPr id="127" name="TextBox 126"/>
          <p:cNvSpPr txBox="1"/>
          <p:nvPr/>
        </p:nvSpPr>
        <p:spPr>
          <a:xfrm>
            <a:off x="10060169" y="5220261"/>
            <a:ext cx="2131831" cy="1323439"/>
          </a:xfrm>
          <a:prstGeom prst="rect">
            <a:avLst/>
          </a:prstGeom>
          <a:noFill/>
        </p:spPr>
        <p:txBody>
          <a:bodyPr wrap="square" rtlCol="0">
            <a:spAutoFit/>
          </a:bodyPr>
          <a:lstStyle/>
          <a:p>
            <a:r>
              <a:rPr lang="en-US" sz="2000" b="1" dirty="0" smtClean="0"/>
              <a:t>5 Features. </a:t>
            </a:r>
            <a:br>
              <a:rPr lang="en-US" sz="2000" b="1" dirty="0" smtClean="0"/>
            </a:br>
            <a:r>
              <a:rPr lang="en-US" sz="2000" b="1" dirty="0" smtClean="0"/>
              <a:t>4 Dependencies. </a:t>
            </a:r>
            <a:br>
              <a:rPr lang="en-US" sz="2000" b="1" dirty="0" smtClean="0"/>
            </a:br>
            <a:r>
              <a:rPr lang="en-US" sz="2000" b="1" dirty="0" smtClean="0"/>
              <a:t>1 unique ordering options.</a:t>
            </a:r>
            <a:endParaRPr lang="en-US" sz="2000" b="1" dirty="0"/>
          </a:p>
        </p:txBody>
      </p:sp>
    </p:spTree>
    <p:extLst>
      <p:ext uri="{BB962C8B-B14F-4D97-AF65-F5344CB8AC3E}">
        <p14:creationId xmlns:p14="http://schemas.microsoft.com/office/powerpoint/2010/main" val="2928818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lanetforward.ca/blog/wp-content/themes/Insignia/lib/scripts/timthumb/thumb.php?src=http://planetforward.ca/blog/wp-content/uploads/2009/09/eco-friendly-hospitals-in-a-time-warp.jpg&amp;w=720&amp;h=380&amp;zc=1&amp;q=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9941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28597" y="298925"/>
            <a:ext cx="4531057" cy="1362075"/>
          </a:xfrm>
        </p:spPr>
        <p:txBody>
          <a:bodyPr>
            <a:normAutofit fontScale="90000"/>
          </a:bodyPr>
          <a:lstStyle/>
          <a:p>
            <a:r>
              <a:rPr lang="en-US" dirty="0" smtClean="0">
                <a:solidFill>
                  <a:schemeClr val="bg2"/>
                </a:solidFill>
              </a:rPr>
              <a:t>Increased lead time of work items</a:t>
            </a:r>
            <a:endParaRPr lang="en-US" dirty="0">
              <a:solidFill>
                <a:schemeClr val="bg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1312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22</a:t>
            </a:fld>
            <a:endParaRPr lang="en-US" dirty="0"/>
          </a:p>
        </p:txBody>
      </p:sp>
      <p:pic>
        <p:nvPicPr>
          <p:cNvPr id="8194" name="Picture 2" descr="http://gbaa.org/wp-content/uploads/2014/08/airpla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 y="-711408"/>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dirty="0" smtClean="0"/>
              <a:t>@</a:t>
            </a:r>
            <a:r>
              <a:rPr lang="en-US" dirty="0" err="1" smtClean="0"/>
              <a:t>t_magennis</a:t>
            </a:r>
            <a:endParaRPr lang="en-US" dirty="0"/>
          </a:p>
        </p:txBody>
      </p:sp>
      <p:sp>
        <p:nvSpPr>
          <p:cNvPr id="6" name="Rectangle 5"/>
          <p:cNvSpPr/>
          <p:nvPr/>
        </p:nvSpPr>
        <p:spPr>
          <a:xfrm>
            <a:off x="3257120" y="-27949"/>
            <a:ext cx="8951724" cy="673355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ilver-flights-1"/>
          <p:cNvPicPr>
            <a:picLocks noChangeAspect="1" noChangeArrowheads="1"/>
          </p:cNvPicPr>
          <p:nvPr/>
        </p:nvPicPr>
        <p:blipFill>
          <a:blip r:embed="rId3">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3852378" y="159167"/>
            <a:ext cx="7958488" cy="619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43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23</a:t>
            </a:fld>
            <a:endParaRPr lang="en-US" dirty="0"/>
          </a:p>
        </p:txBody>
      </p:sp>
      <p:pic>
        <p:nvPicPr>
          <p:cNvPr id="8194" name="Picture 2" descr="http://gbaa.org/wp-content/uploads/2014/08/airpla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4" y="-711408"/>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dirty="0" smtClean="0"/>
              <a:t>@</a:t>
            </a:r>
            <a:r>
              <a:rPr lang="en-US" dirty="0" err="1" smtClean="0"/>
              <a:t>t_magennis</a:t>
            </a:r>
            <a:endParaRPr lang="en-US" dirty="0"/>
          </a:p>
        </p:txBody>
      </p:sp>
      <p:sp>
        <p:nvSpPr>
          <p:cNvPr id="6" name="Rectangle 5"/>
          <p:cNvSpPr/>
          <p:nvPr/>
        </p:nvSpPr>
        <p:spPr>
          <a:xfrm>
            <a:off x="3257120" y="-27949"/>
            <a:ext cx="8951724" cy="6733550"/>
          </a:xfrm>
          <a:prstGeom prst="rect">
            <a:avLst/>
          </a:prstGeom>
          <a:solidFill>
            <a:schemeClr val="bg1">
              <a:lumMod val="9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lver-flights-2"/>
          <p:cNvPicPr>
            <a:picLocks noChangeAspect="1" noChangeArrowheads="1"/>
          </p:cNvPicPr>
          <p:nvPr/>
        </p:nvPicPr>
        <p:blipFill>
          <a:blip r:embed="rId3">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3746012" y="294772"/>
            <a:ext cx="7973940" cy="620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856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24</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76201"/>
            <a:ext cx="1824228" cy="1744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4639" y="1447801"/>
            <a:ext cx="2207703" cy="1387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091" y="2498864"/>
            <a:ext cx="1714500" cy="1714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3602" y="2850490"/>
            <a:ext cx="1061618" cy="17977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193" y="3810001"/>
            <a:ext cx="2207703" cy="138773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0" y="4656126"/>
            <a:ext cx="1824228" cy="1744675"/>
          </a:xfrm>
          <a:prstGeom prst="rect">
            <a:avLst/>
          </a:prstGeom>
        </p:spPr>
      </p:pic>
      <p:sp>
        <p:nvSpPr>
          <p:cNvPr id="9" name="TextBox 8"/>
          <p:cNvSpPr txBox="1"/>
          <p:nvPr/>
        </p:nvSpPr>
        <p:spPr>
          <a:xfrm>
            <a:off x="4139800" y="763871"/>
            <a:ext cx="2092689" cy="369332"/>
          </a:xfrm>
          <a:prstGeom prst="rect">
            <a:avLst/>
          </a:prstGeom>
          <a:noFill/>
        </p:spPr>
        <p:txBody>
          <a:bodyPr wrap="none" rtlCol="0">
            <a:spAutoFit/>
          </a:bodyPr>
          <a:lstStyle/>
          <a:p>
            <a:r>
              <a:rPr lang="en-US" dirty="0"/>
              <a:t>SEA to SFO (2 hours)</a:t>
            </a:r>
          </a:p>
        </p:txBody>
      </p:sp>
      <p:sp>
        <p:nvSpPr>
          <p:cNvPr id="10" name="TextBox 9"/>
          <p:cNvSpPr txBox="1"/>
          <p:nvPr/>
        </p:nvSpPr>
        <p:spPr>
          <a:xfrm>
            <a:off x="6019801" y="2126979"/>
            <a:ext cx="2043893" cy="369332"/>
          </a:xfrm>
          <a:prstGeom prst="rect">
            <a:avLst/>
          </a:prstGeom>
          <a:noFill/>
        </p:spPr>
        <p:txBody>
          <a:bodyPr wrap="none" rtlCol="0">
            <a:spAutoFit/>
          </a:bodyPr>
          <a:lstStyle/>
          <a:p>
            <a:r>
              <a:rPr lang="en-US" dirty="0"/>
              <a:t>SFO to JFK (6 hours)</a:t>
            </a:r>
          </a:p>
        </p:txBody>
      </p:sp>
      <p:sp>
        <p:nvSpPr>
          <p:cNvPr id="11" name="TextBox 10"/>
          <p:cNvSpPr txBox="1"/>
          <p:nvPr/>
        </p:nvSpPr>
        <p:spPr>
          <a:xfrm>
            <a:off x="6946193" y="3245470"/>
            <a:ext cx="2043893" cy="369332"/>
          </a:xfrm>
          <a:prstGeom prst="rect">
            <a:avLst/>
          </a:prstGeom>
          <a:noFill/>
        </p:spPr>
        <p:txBody>
          <a:bodyPr wrap="none" rtlCol="0">
            <a:spAutoFit/>
          </a:bodyPr>
          <a:lstStyle/>
          <a:p>
            <a:r>
              <a:rPr lang="en-US" dirty="0"/>
              <a:t>JFK to SFO (6 hours)</a:t>
            </a:r>
          </a:p>
        </p:txBody>
      </p:sp>
      <p:sp>
        <p:nvSpPr>
          <p:cNvPr id="12" name="TextBox 11"/>
          <p:cNvSpPr txBox="1"/>
          <p:nvPr/>
        </p:nvSpPr>
        <p:spPr>
          <a:xfrm>
            <a:off x="9334603" y="3946266"/>
            <a:ext cx="1197379" cy="646331"/>
          </a:xfrm>
          <a:prstGeom prst="rect">
            <a:avLst/>
          </a:prstGeom>
          <a:noFill/>
        </p:spPr>
        <p:txBody>
          <a:bodyPr wrap="none" rtlCol="0">
            <a:spAutoFit/>
          </a:bodyPr>
          <a:lstStyle/>
          <a:p>
            <a:r>
              <a:rPr lang="en-US" dirty="0"/>
              <a:t>SFO to SEA</a:t>
            </a:r>
            <a:br>
              <a:rPr lang="en-US" dirty="0"/>
            </a:br>
            <a:r>
              <a:rPr lang="en-US" dirty="0"/>
              <a:t> (2 hours)</a:t>
            </a:r>
          </a:p>
        </p:txBody>
      </p:sp>
      <p:cxnSp>
        <p:nvCxnSpPr>
          <p:cNvPr id="13" name="Curved Connector 12"/>
          <p:cNvCxnSpPr/>
          <p:nvPr/>
        </p:nvCxnSpPr>
        <p:spPr>
          <a:xfrm>
            <a:off x="2829523" y="200802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a:off x="4117086" y="318599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a:off x="5500584" y="449580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a:off x="6936486" y="560771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1752600" y="2743200"/>
            <a:ext cx="2449838" cy="369332"/>
          </a:xfrm>
          <a:prstGeom prst="rect">
            <a:avLst/>
          </a:prstGeom>
          <a:noFill/>
        </p:spPr>
        <p:txBody>
          <a:bodyPr wrap="none" rtlCol="0">
            <a:spAutoFit/>
          </a:bodyPr>
          <a:lstStyle/>
          <a:p>
            <a:r>
              <a:rPr lang="en-US" dirty="0"/>
              <a:t>1 hour un-board/board</a:t>
            </a:r>
          </a:p>
        </p:txBody>
      </p:sp>
      <p:sp>
        <p:nvSpPr>
          <p:cNvPr id="18" name="TextBox 17"/>
          <p:cNvSpPr txBox="1"/>
          <p:nvPr/>
        </p:nvSpPr>
        <p:spPr>
          <a:xfrm>
            <a:off x="2924652" y="3946265"/>
            <a:ext cx="2449838" cy="369332"/>
          </a:xfrm>
          <a:prstGeom prst="rect">
            <a:avLst/>
          </a:prstGeom>
          <a:noFill/>
        </p:spPr>
        <p:txBody>
          <a:bodyPr wrap="none" rtlCol="0">
            <a:spAutoFit/>
          </a:bodyPr>
          <a:lstStyle/>
          <a:p>
            <a:r>
              <a:rPr lang="en-US" dirty="0"/>
              <a:t>1 hour un-board/board</a:t>
            </a:r>
          </a:p>
        </p:txBody>
      </p:sp>
      <p:sp>
        <p:nvSpPr>
          <p:cNvPr id="19" name="TextBox 18"/>
          <p:cNvSpPr txBox="1"/>
          <p:nvPr/>
        </p:nvSpPr>
        <p:spPr>
          <a:xfrm>
            <a:off x="4275665" y="5223873"/>
            <a:ext cx="2449838" cy="369332"/>
          </a:xfrm>
          <a:prstGeom prst="rect">
            <a:avLst/>
          </a:prstGeom>
          <a:noFill/>
        </p:spPr>
        <p:txBody>
          <a:bodyPr wrap="none" rtlCol="0">
            <a:spAutoFit/>
          </a:bodyPr>
          <a:lstStyle/>
          <a:p>
            <a:r>
              <a:rPr lang="en-US" dirty="0"/>
              <a:t>1 hour un-board/board</a:t>
            </a:r>
          </a:p>
        </p:txBody>
      </p:sp>
      <p:sp>
        <p:nvSpPr>
          <p:cNvPr id="20" name="TextBox 19"/>
          <p:cNvSpPr txBox="1"/>
          <p:nvPr/>
        </p:nvSpPr>
        <p:spPr>
          <a:xfrm>
            <a:off x="2161413" y="2115853"/>
            <a:ext cx="886012" cy="369332"/>
          </a:xfrm>
          <a:prstGeom prst="rect">
            <a:avLst/>
          </a:prstGeom>
          <a:noFill/>
        </p:spPr>
        <p:txBody>
          <a:bodyPr wrap="none" rtlCol="0">
            <a:spAutoFit/>
          </a:bodyPr>
          <a:lstStyle/>
          <a:p>
            <a:r>
              <a:rPr lang="en-US" dirty="0"/>
              <a:t>2 hours</a:t>
            </a:r>
          </a:p>
        </p:txBody>
      </p:sp>
      <p:sp>
        <p:nvSpPr>
          <p:cNvPr id="21" name="TextBox 20"/>
          <p:cNvSpPr txBox="1"/>
          <p:nvPr/>
        </p:nvSpPr>
        <p:spPr>
          <a:xfrm>
            <a:off x="3246818" y="3360365"/>
            <a:ext cx="886012" cy="369332"/>
          </a:xfrm>
          <a:prstGeom prst="rect">
            <a:avLst/>
          </a:prstGeom>
          <a:noFill/>
        </p:spPr>
        <p:txBody>
          <a:bodyPr wrap="none" rtlCol="0">
            <a:spAutoFit/>
          </a:bodyPr>
          <a:lstStyle/>
          <a:p>
            <a:r>
              <a:rPr lang="en-US" dirty="0"/>
              <a:t>6 hours</a:t>
            </a:r>
          </a:p>
        </p:txBody>
      </p:sp>
      <p:sp>
        <p:nvSpPr>
          <p:cNvPr id="22" name="TextBox 21"/>
          <p:cNvSpPr txBox="1"/>
          <p:nvPr/>
        </p:nvSpPr>
        <p:spPr>
          <a:xfrm>
            <a:off x="4682094" y="4706604"/>
            <a:ext cx="886012" cy="369332"/>
          </a:xfrm>
          <a:prstGeom prst="rect">
            <a:avLst/>
          </a:prstGeom>
          <a:noFill/>
        </p:spPr>
        <p:txBody>
          <a:bodyPr wrap="none" rtlCol="0">
            <a:spAutoFit/>
          </a:bodyPr>
          <a:lstStyle/>
          <a:p>
            <a:r>
              <a:rPr lang="en-US" dirty="0"/>
              <a:t>6 hours</a:t>
            </a:r>
          </a:p>
        </p:txBody>
      </p:sp>
      <p:sp>
        <p:nvSpPr>
          <p:cNvPr id="23" name="TextBox 22"/>
          <p:cNvSpPr txBox="1"/>
          <p:nvPr/>
        </p:nvSpPr>
        <p:spPr>
          <a:xfrm>
            <a:off x="6047874" y="5799546"/>
            <a:ext cx="886012" cy="369332"/>
          </a:xfrm>
          <a:prstGeom prst="rect">
            <a:avLst/>
          </a:prstGeom>
          <a:noFill/>
        </p:spPr>
        <p:txBody>
          <a:bodyPr wrap="none" rtlCol="0">
            <a:spAutoFit/>
          </a:bodyPr>
          <a:lstStyle/>
          <a:p>
            <a:r>
              <a:rPr lang="en-US" dirty="0"/>
              <a:t>2 hours</a:t>
            </a:r>
          </a:p>
        </p:txBody>
      </p:sp>
      <p:sp>
        <p:nvSpPr>
          <p:cNvPr id="24" name="Footer Placeholder 2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501448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25</a:t>
            </a:fld>
            <a:endParaRPr lang="en-US" dirty="0"/>
          </a:p>
        </p:txBody>
      </p:sp>
      <p:sp>
        <p:nvSpPr>
          <p:cNvPr id="3" name="TextBox 2"/>
          <p:cNvSpPr txBox="1"/>
          <p:nvPr/>
        </p:nvSpPr>
        <p:spPr>
          <a:xfrm>
            <a:off x="1676400" y="609601"/>
            <a:ext cx="8839200" cy="424731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a:t>Four people arrange a restaurant booking after work  </a:t>
            </a:r>
            <a:br>
              <a:rPr lang="en-US" sz="5400" dirty="0"/>
            </a:br>
            <a:r>
              <a:rPr lang="en-US" sz="5400" dirty="0"/>
              <a:t/>
            </a:r>
            <a:br>
              <a:rPr lang="en-US" sz="5400" dirty="0"/>
            </a:br>
            <a:r>
              <a:rPr lang="en-US" sz="5400" dirty="0"/>
              <a:t>Q. What is the chance  they arrive on-time to be seated?</a:t>
            </a:r>
          </a:p>
        </p:txBody>
      </p:sp>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806978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26</a:t>
            </a:fld>
            <a:endParaRPr lang="en-US" dirty="0"/>
          </a:p>
        </p:txBody>
      </p:sp>
      <p:graphicFrame>
        <p:nvGraphicFramePr>
          <p:cNvPr id="3" name="Table 2"/>
          <p:cNvGraphicFramePr>
            <a:graphicFrameLocks noGrp="1"/>
          </p:cNvGraphicFramePr>
          <p:nvPr>
            <p:extLst/>
          </p:nvPr>
        </p:nvGraphicFramePr>
        <p:xfrm>
          <a:off x="3276600" y="152400"/>
          <a:ext cx="6096000" cy="64516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sz="2800" dirty="0" smtClean="0"/>
                        <a:t>Person 1</a:t>
                      </a:r>
                      <a:endParaRPr lang="en-US" sz="2800" dirty="0"/>
                    </a:p>
                  </a:txBody>
                  <a:tcPr/>
                </a:tc>
                <a:tc>
                  <a:txBody>
                    <a:bodyPr/>
                    <a:lstStyle/>
                    <a:p>
                      <a:r>
                        <a:rPr lang="en-US" sz="2800" dirty="0" smtClean="0"/>
                        <a:t>Person</a:t>
                      </a:r>
                      <a:r>
                        <a:rPr lang="en-US" sz="2800" baseline="0" dirty="0" smtClean="0"/>
                        <a:t> 2</a:t>
                      </a:r>
                      <a:endParaRPr lang="en-US" sz="2800" dirty="0"/>
                    </a:p>
                  </a:txBody>
                  <a:tcPr/>
                </a:tc>
                <a:tc>
                  <a:txBody>
                    <a:bodyPr/>
                    <a:lstStyle/>
                    <a:p>
                      <a:r>
                        <a:rPr lang="en-US" sz="2800" dirty="0" smtClean="0"/>
                        <a:t>Person 3</a:t>
                      </a:r>
                      <a:endParaRPr lang="en-US" sz="2800" dirty="0"/>
                    </a:p>
                  </a:txBody>
                  <a:tcPr/>
                </a:tc>
                <a:tc>
                  <a:txBody>
                    <a:bodyPr/>
                    <a:lstStyle/>
                    <a:p>
                      <a:r>
                        <a:rPr lang="en-US" sz="2800" dirty="0" smtClean="0"/>
                        <a:t>Person 4</a:t>
                      </a:r>
                      <a:endParaRPr lang="en-US" sz="2800" dirty="0"/>
                    </a:p>
                  </a:txBody>
                  <a:tcPr/>
                </a:tc>
              </a:tr>
              <a:tr h="370840">
                <a:tc>
                  <a:txBody>
                    <a:bodyPr/>
                    <a:lstStyle/>
                    <a:p>
                      <a:endParaRPr lang="en-US" dirty="0"/>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r>
            </a:tbl>
          </a:graphicData>
        </a:graphic>
      </p:graphicFrame>
      <p:sp>
        <p:nvSpPr>
          <p:cNvPr id="4" name="TextBox 3"/>
          <p:cNvSpPr txBox="1"/>
          <p:nvPr/>
        </p:nvSpPr>
        <p:spPr>
          <a:xfrm rot="16200000">
            <a:off x="-703340" y="2871711"/>
            <a:ext cx="6015173" cy="954107"/>
          </a:xfrm>
          <a:prstGeom prst="rect">
            <a:avLst/>
          </a:prstGeom>
          <a:noFill/>
        </p:spPr>
        <p:txBody>
          <a:bodyPr wrap="none" rtlCol="0">
            <a:spAutoFit/>
          </a:bodyPr>
          <a:lstStyle/>
          <a:p>
            <a:r>
              <a:rPr lang="en-US" sz="3200" b="1" dirty="0"/>
              <a:t>1 in 16 EVERYONE is ON-TIME</a:t>
            </a:r>
          </a:p>
          <a:p>
            <a:r>
              <a:rPr lang="en-US" sz="2400" b="1" dirty="0"/>
              <a:t>15 TIMES more likely at least on person is late</a:t>
            </a:r>
          </a:p>
        </p:txBody>
      </p:sp>
      <p:sp>
        <p:nvSpPr>
          <p:cNvPr id="5" name="Left Arrow 4"/>
          <p:cNvSpPr/>
          <p:nvPr/>
        </p:nvSpPr>
        <p:spPr>
          <a:xfrm>
            <a:off x="9601200" y="417376"/>
            <a:ext cx="838200" cy="8018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87129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27</a:t>
            </a:fld>
            <a:endParaRPr lang="en-US" dirty="0"/>
          </a:p>
        </p:txBody>
      </p:sp>
      <p:pic>
        <p:nvPicPr>
          <p:cNvPr id="3" name="Picture 2"/>
          <p:cNvPicPr>
            <a:picLocks noChangeAspect="1"/>
          </p:cNvPicPr>
          <p:nvPr/>
        </p:nvPicPr>
        <p:blipFill>
          <a:blip r:embed="rId2"/>
          <a:stretch>
            <a:fillRect/>
          </a:stretch>
        </p:blipFill>
        <p:spPr>
          <a:xfrm>
            <a:off x="1536033" y="304801"/>
            <a:ext cx="9131968" cy="5895975"/>
          </a:xfrm>
          <a:prstGeom prst="rect">
            <a:avLst/>
          </a:prstGeom>
        </p:spPr>
      </p:pic>
      <p:sp>
        <p:nvSpPr>
          <p:cNvPr id="4" name="Rectangle 3"/>
          <p:cNvSpPr/>
          <p:nvPr/>
        </p:nvSpPr>
        <p:spPr>
          <a:xfrm>
            <a:off x="1828800"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19" name="Footer Placeholder 18"/>
          <p:cNvSpPr>
            <a:spLocks noGrp="1"/>
          </p:cNvSpPr>
          <p:nvPr>
            <p:ph type="ftr" sz="quarter" idx="11"/>
          </p:nvPr>
        </p:nvSpPr>
        <p:spPr/>
        <p:txBody>
          <a:bodyPr/>
          <a:lstStyle/>
          <a:p>
            <a:r>
              <a:rPr lang="en-US" smtClean="0"/>
              <a:t>@t_magennis</a:t>
            </a:r>
            <a:endParaRPr lang="en-US" dirty="0"/>
          </a:p>
        </p:txBody>
      </p:sp>
      <p:sp>
        <p:nvSpPr>
          <p:cNvPr id="20" name="TextBox 19"/>
          <p:cNvSpPr txBox="1"/>
          <p:nvPr/>
        </p:nvSpPr>
        <p:spPr>
          <a:xfrm>
            <a:off x="7423811" y="6143035"/>
            <a:ext cx="3323771" cy="646331"/>
          </a:xfrm>
          <a:prstGeom prst="rect">
            <a:avLst/>
          </a:prstGeom>
          <a:noFill/>
        </p:spPr>
        <p:txBody>
          <a:bodyPr wrap="square" rtlCol="0">
            <a:spAutoFit/>
          </a:bodyPr>
          <a:lstStyle/>
          <a:p>
            <a:r>
              <a:rPr lang="en-US" dirty="0" smtClean="0"/>
              <a:t>Diagram thanks to Dan Greening (@greening) of </a:t>
            </a:r>
            <a:r>
              <a:rPr lang="en-US" dirty="0" err="1" smtClean="0"/>
              <a:t>SenexRex</a:t>
            </a:r>
            <a:r>
              <a:rPr lang="en-US" dirty="0" smtClean="0"/>
              <a:t>. </a:t>
            </a:r>
            <a:endParaRPr lang="en-US" dirty="0"/>
          </a:p>
        </p:txBody>
      </p:sp>
    </p:spTree>
    <p:extLst>
      <p:ext uri="{BB962C8B-B14F-4D97-AF65-F5344CB8AC3E}">
        <p14:creationId xmlns:p14="http://schemas.microsoft.com/office/powerpoint/2010/main" val="13253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28</a:t>
            </a:fld>
            <a:endParaRPr lang="en-US" dirty="0"/>
          </a:p>
        </p:txBody>
      </p:sp>
      <p:sp>
        <p:nvSpPr>
          <p:cNvPr id="3" name="TextBox 2"/>
          <p:cNvSpPr txBox="1"/>
          <p:nvPr/>
        </p:nvSpPr>
        <p:spPr>
          <a:xfrm>
            <a:off x="2514600" y="609601"/>
            <a:ext cx="6858000" cy="5529719"/>
          </a:xfrm>
          <a:prstGeom prst="rect">
            <a:avLst/>
          </a:prstGeom>
          <a:noFill/>
        </p:spPr>
        <p:txBody>
          <a:bodyPr wrap="square" rtlCol="0">
            <a:spAutoFit/>
          </a:bodyPr>
          <a:lstStyle/>
          <a:p>
            <a:pPr algn="ctr"/>
            <a:r>
              <a:rPr lang="en-US" sz="8800" b="1" dirty="0"/>
              <a:t>1 in 2</a:t>
            </a:r>
            <a:r>
              <a:rPr lang="en-US" sz="8000" b="1" baseline="30000" dirty="0"/>
              <a:t>n</a:t>
            </a:r>
            <a:br>
              <a:rPr lang="en-US" sz="8000" b="1" baseline="30000" dirty="0"/>
            </a:br>
            <a:r>
              <a:rPr lang="en-US" sz="6600" b="1" baseline="30000" dirty="0"/>
              <a:t>or</a:t>
            </a:r>
          </a:p>
          <a:p>
            <a:pPr algn="ctr"/>
            <a:r>
              <a:rPr lang="en-US" sz="8800" b="1" dirty="0"/>
              <a:t>1 in 2</a:t>
            </a:r>
            <a:r>
              <a:rPr lang="en-US" sz="8000" b="1" baseline="30000" dirty="0"/>
              <a:t>7</a:t>
            </a:r>
          </a:p>
          <a:p>
            <a:pPr algn="ctr"/>
            <a:r>
              <a:rPr lang="en-US" sz="8000" b="1" baseline="30000" dirty="0"/>
              <a:t>or</a:t>
            </a:r>
          </a:p>
          <a:p>
            <a:pPr algn="ctr"/>
            <a:r>
              <a:rPr lang="en-US" sz="8000" b="1" dirty="0"/>
              <a:t>1 in 128</a:t>
            </a:r>
            <a:endParaRPr lang="en-US" sz="8000" b="1" baseline="30000" dirty="0"/>
          </a:p>
        </p:txBody>
      </p:sp>
      <p:sp>
        <p:nvSpPr>
          <p:cNvPr id="4" name="Footer Placeholder 3"/>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591928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29</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7 dependencies</a:t>
            </a:r>
          </a:p>
          <a:p>
            <a:pPr algn="ctr"/>
            <a:r>
              <a:rPr lang="en-US" sz="5400" dirty="0"/>
              <a:t>1 chance in 128</a:t>
            </a:r>
          </a:p>
        </p:txBody>
      </p:sp>
      <p:sp>
        <p:nvSpPr>
          <p:cNvPr id="132" name="Footer Placeholder 131"/>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27701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201" y="276727"/>
            <a:ext cx="11209596" cy="6001643"/>
          </a:xfrm>
          <a:prstGeom prst="rect">
            <a:avLst/>
          </a:prstGeom>
          <a:noFill/>
        </p:spPr>
        <p:txBody>
          <a:bodyPr wrap="square" rtlCol="0">
            <a:spAutoFit/>
          </a:bodyPr>
          <a:lstStyle/>
          <a:p>
            <a:pPr algn="ctr"/>
            <a:r>
              <a:rPr lang="en-US" sz="4400" b="1" dirty="0" smtClean="0"/>
              <a:t>Slides, Forecasting Spreadsheets, Resources </a:t>
            </a:r>
          </a:p>
          <a:p>
            <a:pPr algn="ctr"/>
            <a:endParaRPr lang="en-US" sz="4400" b="1" dirty="0"/>
          </a:p>
          <a:p>
            <a:pPr algn="ctr"/>
            <a:r>
              <a:rPr lang="en-US" sz="5400" b="1" dirty="0" err="1" smtClean="0"/>
              <a:t>Bit.Ly</a:t>
            </a:r>
            <a:r>
              <a:rPr lang="en-US" sz="5400" b="1" dirty="0" smtClean="0"/>
              <a:t>/</a:t>
            </a:r>
            <a:r>
              <a:rPr lang="en-US" sz="5400" b="1" dirty="0" err="1" smtClean="0"/>
              <a:t>SimResources</a:t>
            </a:r>
            <a:endParaRPr lang="en-US" sz="5400" b="1" dirty="0" smtClean="0"/>
          </a:p>
          <a:p>
            <a:pPr algn="ctr"/>
            <a:r>
              <a:rPr lang="en-US" sz="4400" dirty="0" smtClean="0"/>
              <a:t>(case sensitive)</a:t>
            </a:r>
          </a:p>
          <a:p>
            <a:pPr algn="ctr"/>
            <a:endParaRPr lang="en-US" sz="4400" dirty="0"/>
          </a:p>
          <a:p>
            <a:pPr algn="ctr"/>
            <a:r>
              <a:rPr lang="en-US" sz="4400" dirty="0" smtClean="0"/>
              <a:t>And live tweets direct to material here</a:t>
            </a:r>
          </a:p>
          <a:p>
            <a:pPr algn="ctr"/>
            <a:endParaRPr lang="en-US" sz="4400" dirty="0"/>
          </a:p>
          <a:p>
            <a:pPr algn="ctr"/>
            <a:r>
              <a:rPr lang="en-US" sz="6600" b="1" dirty="0" smtClean="0"/>
              <a:t>@</a:t>
            </a:r>
            <a:r>
              <a:rPr lang="en-US" sz="6600" b="1" dirty="0" err="1" smtClean="0"/>
              <a:t>t_magennis</a:t>
            </a:r>
            <a:endParaRPr lang="en-US" sz="6600" b="1" dirty="0"/>
          </a:p>
        </p:txBody>
      </p:sp>
    </p:spTree>
    <p:extLst>
      <p:ext uri="{BB962C8B-B14F-4D97-AF65-F5344CB8AC3E}">
        <p14:creationId xmlns:p14="http://schemas.microsoft.com/office/powerpoint/2010/main" val="2518633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30</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6 dependencies</a:t>
            </a:r>
          </a:p>
          <a:p>
            <a:pPr algn="ctr"/>
            <a:r>
              <a:rPr lang="en-US" sz="5400" dirty="0"/>
              <a:t>1 chance in 64</a:t>
            </a:r>
          </a:p>
        </p:txBody>
      </p:sp>
      <p:sp>
        <p:nvSpPr>
          <p:cNvPr id="68" name="Footer Placeholder 67"/>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1101429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31</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5 dependencies</a:t>
            </a:r>
          </a:p>
          <a:p>
            <a:pPr algn="ctr"/>
            <a:r>
              <a:rPr lang="en-US" sz="5400" dirty="0"/>
              <a:t>1 chance in 32</a:t>
            </a:r>
          </a:p>
        </p:txBody>
      </p:sp>
      <p:sp>
        <p:nvSpPr>
          <p:cNvPr id="36" name="Footer Placeholder 35"/>
          <p:cNvSpPr>
            <a:spLocks noGrp="1"/>
          </p:cNvSpPr>
          <p:nvPr>
            <p:ph type="ftr" sz="quarter" idx="11"/>
          </p:nvPr>
        </p:nvSpPr>
        <p:spPr/>
        <p:txBody>
          <a:bodyPr/>
          <a:lstStyle/>
          <a:p>
            <a:r>
              <a:rPr lang="en-US" smtClean="0"/>
              <a:t>@t_magennis</a:t>
            </a:r>
            <a:endParaRPr lang="en-US" dirty="0"/>
          </a:p>
        </p:txBody>
      </p:sp>
    </p:spTree>
    <p:extLst>
      <p:ext uri="{BB962C8B-B14F-4D97-AF65-F5344CB8AC3E}">
        <p14:creationId xmlns:p14="http://schemas.microsoft.com/office/powerpoint/2010/main" val="738812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42" name="Picture 2" descr="http://whatsyourdeal.com/grocery-coupons/wp-content/uploads/2015/03/p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81528"/>
            <a:ext cx="12192000" cy="5976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6262" y="0"/>
            <a:ext cx="10259475" cy="646331"/>
          </a:xfrm>
          <a:prstGeom prst="rect">
            <a:avLst/>
          </a:prstGeom>
        </p:spPr>
        <p:txBody>
          <a:bodyPr wrap="none">
            <a:spAutoFit/>
          </a:bodyPr>
          <a:lstStyle/>
          <a:p>
            <a:r>
              <a:rPr lang="en-US" sz="3600" b="1" dirty="0"/>
              <a:t>Time = </a:t>
            </a:r>
            <a:r>
              <a:rPr lang="en-US" sz="3600" b="1" dirty="0" smtClean="0"/>
              <a:t>(Optimistic </a:t>
            </a:r>
            <a:r>
              <a:rPr lang="en-US" sz="3600" b="1" dirty="0"/>
              <a:t>+ 4 </a:t>
            </a:r>
            <a:r>
              <a:rPr lang="en-US" sz="3600" b="1" dirty="0" smtClean="0"/>
              <a:t>x Most </a:t>
            </a:r>
            <a:r>
              <a:rPr lang="en-US" sz="3600" b="1" dirty="0"/>
              <a:t>likely + </a:t>
            </a:r>
            <a:r>
              <a:rPr lang="en-US" sz="3600" b="1" dirty="0" smtClean="0"/>
              <a:t>Pessimistic) </a:t>
            </a:r>
            <a:r>
              <a:rPr lang="en-US" sz="3600" b="1" dirty="0"/>
              <a:t>/ 6 </a:t>
            </a:r>
          </a:p>
        </p:txBody>
      </p:sp>
      <p:sp>
        <p:nvSpPr>
          <p:cNvPr id="4" name="&quot;No&quot; Symbol 3"/>
          <p:cNvSpPr/>
          <p:nvPr/>
        </p:nvSpPr>
        <p:spPr>
          <a:xfrm>
            <a:off x="1937982" y="1269242"/>
            <a:ext cx="6455391" cy="5254388"/>
          </a:xfrm>
          <a:prstGeom prst="noSmoking">
            <a:avLst>
              <a:gd name="adj" fmla="val 93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51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432" y="136479"/>
            <a:ext cx="11464597" cy="6001643"/>
          </a:xfrm>
          <a:prstGeom prst="rect">
            <a:avLst/>
          </a:prstGeom>
          <a:noFill/>
        </p:spPr>
        <p:txBody>
          <a:bodyPr wrap="square" rtlCol="0">
            <a:spAutoFit/>
          </a:bodyPr>
          <a:lstStyle/>
          <a:p>
            <a:pPr algn="ctr"/>
            <a:r>
              <a:rPr lang="en-US" sz="6000" b="1" dirty="0" smtClean="0"/>
              <a:t>Delays are </a:t>
            </a:r>
            <a:r>
              <a:rPr lang="en-US" sz="6000" b="1" u="sng" dirty="0" smtClean="0"/>
              <a:t>NOT CAUSED</a:t>
            </a:r>
            <a:r>
              <a:rPr lang="en-US" sz="6000" b="1" dirty="0" smtClean="0"/>
              <a:t> by the item being delayed, its caused by other factors that are unknowable (and unquantifiable) in advance.</a:t>
            </a:r>
          </a:p>
          <a:p>
            <a:pPr algn="ctr"/>
            <a:endParaRPr lang="en-US" sz="4800" b="1" dirty="0" smtClean="0"/>
          </a:p>
          <a:p>
            <a:pPr algn="ctr"/>
            <a:r>
              <a:rPr lang="en-US" sz="4800" b="1" dirty="0" smtClean="0"/>
              <a:t>It’s the start time we struggle to compute, PERT worries about the completion time.</a:t>
            </a:r>
            <a:endParaRPr lang="en-US" sz="4800" b="1" dirty="0"/>
          </a:p>
        </p:txBody>
      </p:sp>
    </p:spTree>
    <p:extLst>
      <p:ext uri="{BB962C8B-B14F-4D97-AF65-F5344CB8AC3E}">
        <p14:creationId xmlns:p14="http://schemas.microsoft.com/office/powerpoint/2010/main" val="6247581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34</a:t>
            </a:fld>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287809" y="304801"/>
            <a:ext cx="9131968" cy="5895975"/>
          </a:xfrm>
          <a:prstGeom prst="rect">
            <a:avLst/>
          </a:prstGeom>
        </p:spPr>
      </p:pic>
      <p:sp>
        <p:nvSpPr>
          <p:cNvPr id="4" name="Rectangle 3"/>
          <p:cNvSpPr/>
          <p:nvPr/>
        </p:nvSpPr>
        <p:spPr>
          <a:xfrm>
            <a:off x="580576"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0576"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6094"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7470"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7470"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7470"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6094"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6777"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656777"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656777"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668585"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668585"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674417"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656777"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679043" y="5558260"/>
            <a:ext cx="5257800" cy="584775"/>
          </a:xfrm>
          <a:prstGeom prst="rect">
            <a:avLst/>
          </a:prstGeom>
          <a:noFill/>
        </p:spPr>
        <p:txBody>
          <a:bodyPr wrap="square" rtlCol="0">
            <a:spAutoFit/>
          </a:bodyPr>
          <a:lstStyle/>
          <a:p>
            <a:r>
              <a:rPr lang="en-US" sz="3200" b="1" dirty="0"/>
              <a:t>Team Dependency Diagram</a:t>
            </a:r>
          </a:p>
        </p:txBody>
      </p:sp>
      <p:sp>
        <p:nvSpPr>
          <p:cNvPr id="19" name="Footer Placeholder 18"/>
          <p:cNvSpPr>
            <a:spLocks noGrp="1"/>
          </p:cNvSpPr>
          <p:nvPr>
            <p:ph type="ftr" sz="quarter" idx="11"/>
          </p:nvPr>
        </p:nvSpPr>
        <p:spPr/>
        <p:txBody>
          <a:bodyPr/>
          <a:lstStyle/>
          <a:p>
            <a:r>
              <a:rPr lang="en-US" smtClean="0"/>
              <a:t>@t_magennis</a:t>
            </a:r>
            <a:endParaRPr lang="en-US" dirty="0"/>
          </a:p>
        </p:txBody>
      </p:sp>
      <p:sp>
        <p:nvSpPr>
          <p:cNvPr id="20" name="TextBox 19"/>
          <p:cNvSpPr txBox="1"/>
          <p:nvPr/>
        </p:nvSpPr>
        <p:spPr>
          <a:xfrm>
            <a:off x="1792514" y="6200776"/>
            <a:ext cx="3323771" cy="646331"/>
          </a:xfrm>
          <a:prstGeom prst="rect">
            <a:avLst/>
          </a:prstGeom>
          <a:noFill/>
        </p:spPr>
        <p:txBody>
          <a:bodyPr wrap="square" rtlCol="0">
            <a:spAutoFit/>
          </a:bodyPr>
          <a:lstStyle/>
          <a:p>
            <a:r>
              <a:rPr lang="en-US" dirty="0" smtClean="0"/>
              <a:t>Diagram thanks to Dan Greening @greening) of </a:t>
            </a:r>
            <a:r>
              <a:rPr lang="en-US" dirty="0" err="1" smtClean="0"/>
              <a:t>SenexRex</a:t>
            </a:r>
            <a:r>
              <a:rPr lang="en-US" dirty="0" smtClean="0"/>
              <a:t>. </a:t>
            </a:r>
            <a:endParaRPr lang="en-US" dirty="0"/>
          </a:p>
        </p:txBody>
      </p:sp>
      <p:sp>
        <p:nvSpPr>
          <p:cNvPr id="21" name="TextBox 20"/>
          <p:cNvSpPr txBox="1"/>
          <p:nvPr/>
        </p:nvSpPr>
        <p:spPr>
          <a:xfrm>
            <a:off x="6434278" y="93005"/>
            <a:ext cx="5575372" cy="646331"/>
          </a:xfrm>
          <a:prstGeom prst="rect">
            <a:avLst/>
          </a:prstGeom>
          <a:noFill/>
        </p:spPr>
        <p:txBody>
          <a:bodyPr wrap="none" rtlCol="0">
            <a:spAutoFit/>
          </a:bodyPr>
          <a:lstStyle/>
          <a:p>
            <a:r>
              <a:rPr lang="en-US" sz="3600" b="1" dirty="0" smtClean="0"/>
              <a:t>Estimate = Sum Sprints x 1.5</a:t>
            </a:r>
            <a:endParaRPr lang="en-US" sz="3600" b="1" dirty="0"/>
          </a:p>
        </p:txBody>
      </p:sp>
      <p:sp>
        <p:nvSpPr>
          <p:cNvPr id="22" name="TextBox 21"/>
          <p:cNvSpPr txBox="1"/>
          <p:nvPr/>
        </p:nvSpPr>
        <p:spPr>
          <a:xfrm>
            <a:off x="9712544" y="739336"/>
            <a:ext cx="2297106" cy="1477328"/>
          </a:xfrm>
          <a:prstGeom prst="rect">
            <a:avLst/>
          </a:prstGeom>
          <a:noFill/>
        </p:spPr>
        <p:txBody>
          <a:bodyPr wrap="square" rtlCol="0">
            <a:spAutoFit/>
          </a:bodyPr>
          <a:lstStyle/>
          <a:p>
            <a:r>
              <a:rPr lang="en-US" dirty="0" smtClean="0"/>
              <a:t>If all work 1 sprint:</a:t>
            </a:r>
          </a:p>
          <a:p>
            <a:r>
              <a:rPr lang="en-US" dirty="0" smtClean="0"/>
              <a:t>7 x 2 x 1.5 = 21 weeks</a:t>
            </a:r>
          </a:p>
          <a:p>
            <a:endParaRPr lang="en-US" dirty="0"/>
          </a:p>
          <a:p>
            <a:r>
              <a:rPr lang="en-US" dirty="0" smtClean="0"/>
              <a:t>50% teams will miss the expected time.</a:t>
            </a:r>
            <a:endParaRPr lang="en-US" dirty="0"/>
          </a:p>
        </p:txBody>
      </p:sp>
    </p:spTree>
    <p:extLst>
      <p:ext uri="{BB962C8B-B14F-4D97-AF65-F5344CB8AC3E}">
        <p14:creationId xmlns:p14="http://schemas.microsoft.com/office/powerpoint/2010/main" val="301261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public.dm2301.livefilestore.com/y3p91Bqk9NTYmDzQmKM3bjRgZVkfZxyOWKMIeMK1PeBGCckTosmWlwpoDN9miliuG6ZP-Ig-DB8VqpCn8j_kFOih1TxSpdSnKkoli1wcygoxOo/TiP.jpg?psid=1&amp;rdrts=113321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7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46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C10C06"/>
        </a:solidFill>
        <a:effectLst/>
      </p:bgPr>
    </p:bg>
    <p:spTree>
      <p:nvGrpSpPr>
        <p:cNvPr id="1" name=""/>
        <p:cNvGrpSpPr/>
        <p:nvPr/>
      </p:nvGrpSpPr>
      <p:grpSpPr>
        <a:xfrm>
          <a:off x="0" y="0"/>
          <a:ext cx="0" cy="0"/>
          <a:chOff x="0" y="0"/>
          <a:chExt cx="0" cy="0"/>
        </a:xfrm>
      </p:grpSpPr>
      <p:sp>
        <p:nvSpPr>
          <p:cNvPr id="2" name="AutoShape 4" descr="data:image/jpeg;base64,/9j/4AAQSkZJRgABAQAAAQABAAD/2wCEAAkGBxAQEhQQERQVFRAPFRUWFRQQEBUUFhQQFBUWFxUYFBUYHCggGBolGxQXIjEhJSkrLi4uFx8zODMsNygtLisBCgoKDg0OGxAQGywlICY0MjQwLTAwLDAvNzQvLywsLCwwLCwsLCwsLCwsNCwsLCwsLCwsLCwsLCwsLCwsLCwsLP/AABEIAMkA+wMBEQACEQEDEQH/xAAcAAABBQEBAQAAAAAAAAAAAAAAAQIDBQYEBwj/xABCEAACAQIDBQUGBAQEBAcAAAABAgADEQQSIQUGMUFREyJhcYEHMpGhscEjUnLRFEKS8GKywvFDgqLhFRYlM4Oz0v/EABoBAQADAQEBAAAAAAAAAAAAAAADBAUCAQb/xAAvEQEAAgIBAwIFAwQCAwAAAAAAAQIDEQQSIUEFMRMiUWFxMtHwIzOBwZGxFELh/9oADAMBAAIRAxEAPwD3CAQCAQCAQCAQCAQCAQCAQCAQCAQCAQCAQCAQCAQCAQCAQCAQCAQCAQCAQCAQCAQCAQCAQCAQCAQCBzY/aFHDrnrOEUmwLcz0A4mSY8V8k6pG0eTLTHG7zpNQrK6h0IZGFwym4IPMGcWrNZ1Pu7raLRuPY+ePXFhtrYerUalTqq1RL3VTrobHzseklvgyUrF7R2lFXPjvaaVnvDtkSUQCAQCAQCAQCAQCAQCAQCAQCAQCAQCAQCAQCAQCAQPGfajvGuLZKdA5f4dns5JOcHRu6OAuosb8uGs2OPx7Yq9XV3nwyORyK5bdPT2jy2Xsv25Qr4VcMmYVsKozhzfNmJJdT+UsTpy0HQmly8dq36pne13iZK2p0xGtLne3eSls6j2rgsznKiA2LNa515ADn5SPBh+LbXtCTPm+FXfvLxrcbbSYTGivXJakMyqBxTPpmbjnstxbS97+E1cuK+Wk06mXjy0xXi/T/P8Ab6ABmG2nlftS3senVpUsNVLqA/aLhmJZaoIsKmThpwHgbzT4VeiJm1N7+22bzZ65itb61799PQd2cUauFouzrUqGmudkNx2gAzAnqDxlHPXpyTGtfZdwW6scd9/dBtfejCYWoKVVjnIBIVc2VTwLfsLmS4eHkzV6qos3MxYbdNlwjhgGBuGAII4EHgRK0xrstROzp4CAQCAQCAQCAQCAQCAQCAQCAQCAQCAQEvARjoYHzDUVgSrghl0YMCCGGhBB4EEGfQ7ie8MGK693oXsXpH+Ir1LHKtILe2l2cG1+tllDnT8sQvcKPmmXR7bGJbCaHKFra20zMael+tlnnA9rf4/295v/AK/5ea06RcimvvVCFUdWY2HzMvzbUbUorudQ+g99MWaGAxLocrLSKqQbEFrICDyPemLgjqyREtfNPTjmYfPa6cNLcLcpt7Ys1ekezbbzUMNj8TUBNLDikQt7ZqpDiw6X7gv5SlzP6t6V8rnDj4VLz4ZHbGOqbSxLYlitIkIHpoGIZV0vmJuDYAeglvDx5rXprZVz8iJnqtV7ru5j0xGGpVEXKpXLlBvlKd0qDzAtMbkYpx5JrM7a/HyxlxxeFlIUwgEAgEAgEAgEAgEAgEAgEBIBAICXgJeAhaA01IEVXEhRfjA+et6dm4hsRiPwahNSs792kxBV6ua4NtdDNWM2P4Ud/ozJxX+LPb6vQ/Zo74fDOjoys9Znsy20yIo0P6TKfLvW9/lnwt8ak0p3c3tOr1a9KkiU3YJULHKpa3dIHDzM64d60tM2nTnlUtasRWGe3KRlx9Gq1N1Wilu/TYWK0OyHEeMky5azg1E95/faPHjmM8zrt/8ANPRd8MdTbA4kPYg0msD+f+Q+Yax9JW4+/i119VnPr4dtvCRVPf8A8JsP6VP1M1+qe7Kmsdnof8CMPu/ddXxbUatYk9ai5co6WVNPEylS025HfxtcvWK8ft50w1JyNRzmlE6Ztoh7t7OaRTZ1C/Fw7+juxX5ETG5durLLY4tenFDSCqMxXmACfAEkD6H4SssHwCAsAgEAgEAgEAgEAgEBIBAS8BCYCEwGM0CJ3gKlInU6CA5qUCB8Gp4iBF/AL0gMfZ6nlAhbZq9IHFjtirUUowurCxB4ET2JmO8PJjfaWYxPs9whN8rqCbkI5APn/wBpLHIyRGtopwY5nenNvzTdcCMPRQlUKd1V4U0BtYDjqFnXHvEZOq0vM9Jmmqw83w+FWq6U76uyoLMR7xA4es1bRERufDLrMzbUPo3C1qaIAoCU6a2AAsqoo0AA4AATCmd95bcRpz7BxnadpVPGpUNh0RQAo+sC4WpAeGgLeA6AQCAQCAQCAkAgEAgJeAl4DSYDWMCF2gcOLxFgfIwMFQ2pUT3XZf0uR9IHdS3pxK/8Qn9QVvqLwLTZe9WJrVBSSmjs3gVsOZY3sB6QNiB14+HWA1iOHM/aApSA00oEbYcGBC+AU8QIHPT2HQVswpoG45ggBv5gQK7evEilTFJfeqcf0D9z9DArtihlGhMDTYaqYHYjwJM0CaAQCAQCAkAgEAvAS8BLwOatj6SOtN3Cu/uhtL620PDjA6mXTTU8rm2vnAq32mtJM2KKUXN7IKnaXUcx3QT8IHYTAiemTwB+ECr2rgqmU6WuD/Zgec4jZmJTit7flP7wIsBgMTiKoo00OZubAhVXmzNyAgerbB2RRwVPINXIvUqMBdj9l42H3NyFgzBbC5udADpc2vc/AwERDY8ydSTa3IEDwsOHz5wExNcUkao9lRBf0/flbygeS7a3jqVcWamYqAAqqGtlW5NtOfWBYYTePEDhVf1bN8jeBa0N7cQOJVv1J/8Am0Dvo74H+akD+lyPkQYFLjsUcTXLnhfQdAOAgXWApWgXFAQOpIEogdMAgEBIBAIBAQmAhMBpaAxqkDI76bTqUCj03KZkYHKbXykEf5oGN3fx21GwrtSXENTYA3VHNweaG1z/AMsCsqbxYgYOpSao9gzAqxPEG5Bvrx5QPQd5N5Uw9JSULEItRStUoQ4va9hqIE2F9omHNBKtRG7RgcyoBYEEjQk+ECPbG3cJSdcSiLUeqADevUuDl507ZOHPjA6iVdVe1s6hrdLi9vnApqO8rYbEGguRULDM3Z5mtkv+YX+POBZp7QKT4oYWlTL5rWbOFN7XOjaCwB5wNTTa4DEjM4tdSGHM2XXUDXlygS93jfnr5jlf46QMBvjtztWNKmfwqfj779fIcoHnNVKjVGYKSCeUDso1WXiCPMGB2UsXA66OIuQIGh2XQ58zA0eFpwLGmsCdRAfaB0wEgEAgEBICXgITAaTAidoHJiKhgVdLa+FpZDjDh+0Y/htTY1TrbNcWOTlz+kCy25tHCZOzrV8na5bGlUKvraxBTUA+OkDB7+7Jwq0Xw6UbVaudkxBrh6j1L6tUAuWBv/NbTha2gZffDGE0QDxWlb4QKWnifwF9fqYFtj8V3Kf98oG5w20L008EUfBRAxG0sXfFs3ifkloDtxttU6QxbvRp1e1q5Caq3ORUU5VPIXY/LpA9QG8mCwdKmiqmVybph9Qp437wUn1gc28W9dN6OTDk/iAhiRYqv5R4n6QMXTpmobcucC8wezF6QLOjs7CgE1qqUstjZ7C4NwCLnqIEn/lqjUZSi9rRc27WmaZAFveN24X0018IEz7lUKZDi5sepFuml4HfQ2cq8BA7adG0CdVgSAQHWgTQCAQCAkBICQGkwGMYELtA4sRUgeNb0VMtZB0Zx9P2gc+1sWbrrwAgWz4j8Sj4uB8SIFntfd6niRrcaW7ptcQK6huBXq/hUWFhc97kD1MDrq7kYlSi18gCjTJUBLeIHG3jA0NPZRpqFIIsLag/eBQbY3eDEutlc87cfOBlMNgDhb0i12epnJtb3rD7QO7bWJ1QeJP0gdWHqFlVRxMDSbMwuUCBfYcAQKTHbX7LGMQFZUphGVwCrKwDEEQOrZe/1qyUOzpJQ1v2aHuqAToA1uPhzgd20t9WSqUpinUpkXF6bqdSe6btqdONucDUr84EgEB4EBwgLAkgEAgJASAQGmA0wGNAgqwKrHA20geUb2bLxD1VK02OVySbaWIPOBU7QwlZ2sqMcoF9OdhAvtn7NqVqikqwFMq18pAuLaXIgehbN2ezmwHmegganCUkpAIoIvz0JJ6m3DgfCAyrgcPVcVGRGqBcobQnIdbeI1+cDP4veHDYmoaVPFIiUD+IGT/3NdAjX4aHh84DK2GDC41B4HqOUDKbc3XNRu0S+cWNr6G0Cgr7s4yqwtTIy8uN7/pvA0Ow926yWFRT2n5QCSB8IGgGz3Qd5WA8VI+sCKvVKiBV4bc7F4sviM9JVrm63ZmNgSNQFsPjAqN191alXFVKdZqlF0LoubCVCrquufOStlNtLjW8C62tupWwtejUzdpRZ0DMEy5CCNGFzobaHrp0uG1w+JvA7EaBKpgPEB0B8BICMwGp0A5npPJmI7yRG+0IKONpOcqVEZuiuCfhIsfJw5J1S0TP2mEt8OSkbtWY/wAJpMiBMBpMBpMBrAwImEDnqU7wOSthFPKBzNgV6QJcNgcxso4cT0EC9wyJTAQaE9R7xt19PlAlyKTfnwuCRw4Xt5/OBzuVfKBbsrHwDEWAsbcOPDjpyvAzW8G6tA0i+DwdHt2NiQTRNte8pWwbXXXQiBc4PZbdmoc5XUAHUMNBA4FZG1UgrrYjgbG1xA5k21iVarh8LRSrUpBXs1QJ3WAuADa59RAtcLs3+IRKuKpGlXDioyJWJs66LcqbWtbS9oFviKIdSp4EfPkYGSxeGsSrcRoYGM2VtcVav8PUrVqeHYM5NB7FXzAKSCDccbjy6QPQcLtzB4SmtN8U1XL/AD1Luxv1KraB37T2xSpUw7pUejUUHMtO6hW4ZrkZb3HHrAq9n1qdQZqWbJcgZwAfkTAtaUDoWBIIDoD7wEvAx/tB2i1IUU4JUzk+LLlsD/Vf/aY3rPXalaR7T7/6afpvTFrWn3YfE7ZC94NYrqCDYgjgQZh48NotEx7tW+SJjUvW9lYk1aFGq3vVKVNzb8zICfmZ9ljtNqRM/R8zeIi0xDpJnbk28CRV6wH3gNZQeIgRPhgeBt84HNUwjcrH5QOU0WLBT3b820Hp1gW1GkEFh/uepgHZC5Nz3+PA30tzHQQIaozHKugUaupuw4jKCNQdNSf3IBQcqqEPdHdFwMq5dLHS/K3pAlWqTew0Bte/HQG408bceUDK77bwdmhoUzZyPxD+VSPd8zz8POBW7HxX4FL9Cn4i8DKVtsOm0K7oxVgUAIPSmAYD6O9eJ/iaWarUZQ92XtWUMBrbQ6DSBcby7w9q6PSD02IOb8ZiDa1rLwW2vDjAlbaJXCl2Yl8jm7Ekk62+0DznZGIPaufBF/zH/UIFjtiuTp10gaCtjanYimXbISoy5jl014cOUDabtKFw9McyM39RJ+hEC9pmBMsCQQFgPgJeBgPatReoKCAkI5ceVUAFT52LCZfqdprFbeGhwIiZtHl5xS3bqlvxKhKjkBa/nMu3NpEfLVoRx7b+aXrW4uM/BNAm5o+7f8jcvQ3+Iml6TyJyUmk+P+pUPUcPTaLx5aUXM1mckS3KA68AvAW8AvALwAwI+wXl3f0kr8hoYDK1KoVKq9iQRcrqCRxBFrfCAKoUAZLBRYZDcBenI/KA+nVTRQQOikZT/SdYFfvFtgYWnfjUa4QePNj4CeTMQ9iJl5HtjFlszE3ZiSSeJJ4z14s8JiGWigHJFHqFEDH1AyYupmN+0u/oQRr6iBHQq3xC+F/2+8C/xr95R0X6k/tAt6VMsgHKw+kDL1NkmhXFlIpub34i4Go8NBAixjZqqDqw+Wv2gaKojNkVQSdTp8B94G92chVVXoAPgIFvRMDpWBKIDoCkwGkwMt7RqGfBlx72HqJUHxyH5Pf0lPn06sM/Za4d+nLH3ef1MeLX6z5eMUt6brHcvbAGNppfSsGQ+ozD5qPjNP02s0zR9+yjzZi2Kfs1G922GSoMOpyqFDNY2zFibA+Fh8516xnybjFWdRrc/dx6bhpqclvfwzY2u1E56bZWXpwPgRzEx+NOTDfqpOmlmimSvTbu9KwOLFWnTqjQVUVwOgdQ33n2tLdVYt9XzFq9Npj6OjNOnJc0BbwIq2Kpp77qt+GZgPrIsmbHj/XaI/M6d0xXv+mJn8JEqBhdSCDwINwfWSVtFo3E7hzMTE6k689eFvALwOXauKFKjVqkBhTRmseBKgkXkeW/RSbR4h3jr1Xiv1eaf+JZ+8xuT/eg5DwnxOaL5bza87l9Rj6aV6axqC7L2CmPqOFfI1MBrZbq1zbXXTlPofR817Vml53r2/Zj+o4qxMXr591s26eIp6WDjqjX+RsZssxR7T3YzMGZWSoARqLXB5EGBRvupVSotRBmtoQTbTwgXdLYTObuLaAWv0gaPD4AAWtAnOzgdCIHJW3ZpPqV4ai2lj4QO3CbGROA+MC2oULQOymkCZRAkEB0BpMBhaBybRw4rU6lJuFVGU/8wtOb1i1ZrPl1W3TaLR4eBYospynQjQjoRoR8Z89WuvduTJmzMUaVejUHGnVRvRWBPyEnpaKTFp8Ibx1RMNbvttlcTUFXDi5QZTrq6gkgkcrXPxkXIz1z5O8aj6u8GG2Gmt7llab4mscuQqvMt08JHMYscb3t3E5LTrT1DdzeN0C0q5ugAUPaxUDQXtxEm4nqkxboy+31+n5+yHk8CJjqx+/0bNXm+xzg0BuIr5EZ+ORWa3XKCftPLTqJl7WNzEPNDtQ1CXc3ZtSf75T4fN15bze/eZfU4+mlYrX2W25+1T/E9iDdKqsSOQZRcN8res1vRpvTJNPEs/1KtbU6vMN3mn0bFLmgLmgYzereQutTD0LFWDI7kXzAizBRwtyv8Oswub6n8048ft5n9v3a3F4PaL39/EPKalbE0jlyFhyItw8ZWiuK8b3pZm2Ss601O5O3mwbM9W34tg6k6hVvbKeR1Pn8J1i5NsGT5I3Xz+7jLgjNT5p1Ph65gMbTrotWkwZH4EfMHoR0n0OPJW9YtX2Yt6TS3TZOwB0Oo6HWduXLV2XRb+QA/wCHT5cIFfi8AlMgAklrkAjkLXN/UfGAU6MCZaUB4pQHilAkVIDwsB4EBwgLAgLQI2eBE9W0Dw/fekaWKqhRcM7MNbCz2b6kj0mLlxxXNaJ/LWxX3irMKTZzN2netYg2AHPTnI8sR09kmOZ6u61lVOstnY+xyvwPBuYPQyvlxeapaX8S68XigBIqY9urW022421DXwoubmi7UyfAAFf+lgPSfVcK0zhiJ8dmBy6xGWZjz3aMVJbVmb3o206k0KZtYd8jj3hoo6aG/rMP1Tm2pb4WOdfWf9NXgcWto+JeN/R5bjDiKTFUQsvK3EDprKeOMV43M6lbtN6z2h37ASuH7V7q3BbE3A8+siz3rXtjn/LvHWZ/VD0ndjbzVG7CqbvYlGPEgcQep5385remc22X+nk7zHtLO53Frj+ent9GlzTXZqo3tx5oYOtUU2IUKCOWdlS48s0g5VprhtMJuPWJy1iXm+FxQK3J0A+U+RvjneofRVsrMbjjUNhovTmfP9pYx4orHf3R2vtySVw9E9ktRrYlb9wGkQOjEOGPwVfhNX02Z1aPwzufEbrP5ehAzTZ514GYo43t8RUce6gCr+m519SLwLNIEyiBIBAcBAcBAcBAW0BRAWBxE3gRVGtArcXUMDz7fvBXQVgNUNmP+E8PmfnKXMxTbVqx3W+Lkiu6zLIYHB1nYMlNyo4sVyi3O19T6SrPFyTSeyx/5FItDsmcvFgRYzEMdJ3jpEd3NrNn7LcV3MRT/K6N/WpH+ibHCn5ZhmcyO8S3q1ZdU3lO2tqvUq1CpspduHEi5tr0tafMZqxbLa899y+gxzNcdax9FUSZ49PpV3XVWI8j9pzNYn3h7EzHs0e6WPL4uhf3ruDbmOyeT8DH08iNff8A6Q8y3Vhn+eXpvaz6Nhs57Qqv/p9f/wCL/wC6nK/K/tT/ADym4/8Acj+eHlWFrkrl5TBvWN7bNZ7aSzl0IHpHsqS1Ku35qij+lb/6pr+nR8kz92Zzp+aIbtTNFRVm8mO7KiQD3qt1Hgv8x+GnrAz27jaOerAfAf8AeBoqTQOhDAlEB4gPEBRAUQFgLA42ECCosDlqUbwOZ8IDxEDkbZ6rwEDAb2YUUsQwUAK6q1gLDXQ/NSfWYXNpFcvby2OJebY+6jo1Q1+WVipv1Bla1elPWdubHuF8yNBJMUbc3nTb+zt0GHJAAqNUYORxNrZR5AN8z1mzxYjo7MrkzPX3bKlVllXeU45MtSov5XcfBiJ81ljV5j7y3qTusT9kM4diBabrG2LoH/Ef8jS1wv70K/K/tS9RNWbzGcmPRKqNSqC6VAVYeB+h8Z5MRMal7EzE7h47SULUqUwb9mzLrxIViAflMDkV6Z02sVtxtLWqBVZjwUEm3QC8grHVMQlmdRslKpmUNwzAG3S4vFo1MwVncRL2/YqLTo00QBQqLootrYXPmTcz6THWK1iIYWS02tMytUM7cMNvHtDtahI91e6vkOfqftAbskFfWBo8NUgd1NoE6wJBAfAUQHCAsAgcpECNlgRMsCNlgc9UQMRvts13KVEGbKCGA424ggc+fxmfzsFsmrVj2XeJmrTdbMJhxlqVV8Vb1ZbH/LM3JWYrWZj6x/wv0mJtMQgxid4mdY57F47ttuFhmSkxa4zvmAItpYC/rabPHxzSndlZ7xe3ZsFEnQMHvNst6VR6pt2dVyQQdczXYgj0MxOZgtS038TLX4uat6xXzEKHEVhTVnb3UBJtroJUrWbWiseVi1orEzKQieWrNZmJexMTG4X252EL1u1uMtG/mWZSBb0Jl/gYpm/X4hT5mSIp0eZbsNNhloq7WGsDyLaOHKYhxr3qhYHhdWa4/vwmPyqTW07avHvFqxobSv2NS2pyPYDrlMqYY3krH3hYyzqlvw7tkbOqVgiopIIUZv5RoOJklePkyXnUeXFs9MdY3L2bArlAHQTfYpNt43sqRt7z90eA5n4fWBiQMzeUC5waQLfDiB30oHShgSLAeIDhAUQHQCBzkQGkQI2ECFxA5qogVmJo3gVOP2MlYWZfIjQj1keTFXJGrQ7x5LY53VV0NyFzh2bMBwUi2vU9ZDh4lMU7july8m2SNezSYbZ+TQS0ruh1tAy2+DE0rcgwP1H3lLnxvD/wtcOf6rC7STNSqL1Rx/0mZGGdZKz94amSN0mPsdgnLU0Y8Sov52nXJjWW35c4J3jr+Go3PLAvbgSvyB/eaPp36J/Kjzv1Q29G5E0VEVsOWgUO1t1RXsb5WU3Btf8AsSPLijJXplJjyTjtuDMBuulM3a7sOZ4eg/eQ4eJjxTv3n6pMvJvk7e0NBhcIBylpXW+HWBl9v43tHNj3U7o9OJ9T9oHJgaXPrAusMkCyoiB204E6QJRAeIDhAUQHQCBCRAYRAYwgRusCB0gQtRgIKEBwpQF7OBE9KBW7R2bTqqVdQQZzasWjVo7Pa2ms7hQtuvh/yH1dv3kNeLhrO4qlnkZZjUyBuxhz/JbyZgPkZ7fjYrz1Wr3K58lY1ErvZex6VEWRbc+JOvmZJTHWkarGkd72vO7StUoiduUvZwENKAnYQHpRgc+18R2VI295+6Pufh9oGMbvNaBa4WnAtaCwO6kIHUkCdYDxAeIDxAWAsBYEZEBhEBpEBpWAwpAYUgJkgGSAhWAxkgQvTgQNh4Cph4HQlOBKqQHBIDgkBQkBwSBjt4cb2lQ291O6Pufj9oFfg6d9esC4wyQLGisDspiB0IIEywHiA8QHCA6AogLAZaAhEBpEBpEBCICWgJlgJlgIVgNKwGFICdnABTgPCQHBYDgsBcsBwEDg25i+xpEj3n7q+Z4n0H2gYKocxtAssLTgWlBYHdSEDqQQJ1gSrAcIDxAcIDoCiAsBsBDAQwGmAkBDASAQEgIYDYCQFgKIDoCwCA4QM3vj/wALyf8A0wMrS96Bb4aBZ0YHZTgdKQJlgSrAeIDhAdAdAUQF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sd.keepcalm-o-matic.co.uk/i/keep-calm-it-s-only-software-tes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95250"/>
            <a:ext cx="5715000" cy="6667500"/>
          </a:xfrm>
          <a:prstGeom prst="rect">
            <a:avLst/>
          </a:prstGeom>
          <a:solidFill>
            <a:srgbClr val="C10C06"/>
          </a:solidFill>
          <a:extLst/>
        </p:spPr>
      </p:pic>
    </p:spTree>
    <p:extLst>
      <p:ext uri="{BB962C8B-B14F-4D97-AF65-F5344CB8AC3E}">
        <p14:creationId xmlns:p14="http://schemas.microsoft.com/office/powerpoint/2010/main" val="85178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upload.wikimedia.org/wikipedia/commons/thumb/3/3c/Size_planets_comparison.jpg/640px-Size_planets_compari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34031" y="188578"/>
            <a:ext cx="4362895" cy="758657"/>
          </a:xfrm>
          <a:solidFill>
            <a:schemeClr val="tx1">
              <a:alpha val="72000"/>
            </a:schemeClr>
          </a:solidFill>
        </p:spPr>
        <p:txBody>
          <a:bodyPr/>
          <a:lstStyle/>
          <a:p>
            <a:r>
              <a:rPr lang="en-US" dirty="0" smtClean="0">
                <a:solidFill>
                  <a:schemeClr val="bg2"/>
                </a:solidFill>
              </a:rPr>
              <a:t>Team size impact</a:t>
            </a:r>
            <a:endParaRPr lang="en-US" dirty="0">
              <a:solidFill>
                <a:schemeClr val="bg2"/>
              </a:solidFill>
            </a:endParaRPr>
          </a:p>
        </p:txBody>
      </p:sp>
      <p:sp>
        <p:nvSpPr>
          <p:cNvPr id="4" name="Text Placeholder 3"/>
          <p:cNvSpPr>
            <a:spLocks noGrp="1"/>
          </p:cNvSpPr>
          <p:nvPr>
            <p:ph type="body" idx="1"/>
          </p:nvPr>
        </p:nvSpPr>
        <p:spPr>
          <a:xfrm>
            <a:off x="658284" y="4655302"/>
            <a:ext cx="10363200" cy="1500187"/>
          </a:xfrm>
        </p:spPr>
        <p:txBody>
          <a:bodyPr/>
          <a:lstStyle/>
          <a:p>
            <a:r>
              <a:rPr lang="en-US" dirty="0" smtClean="0">
                <a:solidFill>
                  <a:schemeClr val="tx1"/>
                </a:solidFill>
              </a:rPr>
              <a:t>What causes so many small teams?</a:t>
            </a:r>
            <a:endParaRPr lang="en-US" dirty="0">
              <a:solidFill>
                <a:schemeClr val="tx1"/>
              </a:solidFill>
            </a:endParaRPr>
          </a:p>
        </p:txBody>
      </p:sp>
    </p:spTree>
    <p:extLst>
      <p:ext uri="{BB962C8B-B14F-4D97-AF65-F5344CB8AC3E}">
        <p14:creationId xmlns:p14="http://schemas.microsoft.com/office/powerpoint/2010/main" val="3340994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schemeClr>
        </a:solidFill>
        <a:effectLst/>
      </p:bgPr>
    </p:bg>
    <p:spTree>
      <p:nvGrpSpPr>
        <p:cNvPr id="1" name=""/>
        <p:cNvGrpSpPr/>
        <p:nvPr/>
      </p:nvGrpSpPr>
      <p:grpSpPr>
        <a:xfrm>
          <a:off x="0" y="0"/>
          <a:ext cx="0" cy="0"/>
          <a:chOff x="0" y="0"/>
          <a:chExt cx="0" cy="0"/>
        </a:xfrm>
      </p:grpSpPr>
      <p:pic>
        <p:nvPicPr>
          <p:cNvPr id="3074" name="Picture 2" descr="http://static01.nyt.com/images/2012/08/02/us/MILLER-obit/MILLER-obit-superJumb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4872261"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66657" y="1105878"/>
            <a:ext cx="6096000" cy="3170099"/>
          </a:xfrm>
          <a:prstGeom prst="rect">
            <a:avLst/>
          </a:prstGeom>
        </p:spPr>
        <p:txBody>
          <a:bodyPr>
            <a:spAutoFit/>
          </a:bodyPr>
          <a:lstStyle/>
          <a:p>
            <a:r>
              <a:rPr lang="en-US" sz="4000" dirty="0">
                <a:solidFill>
                  <a:schemeClr val="bg2"/>
                </a:solidFill>
                <a:latin typeface="Arial" panose="020B0604020202020204" pitchFamily="34" charset="0"/>
              </a:rPr>
              <a:t>"</a:t>
            </a:r>
            <a:r>
              <a:rPr lang="en-US" sz="4000" b="1" dirty="0">
                <a:solidFill>
                  <a:schemeClr val="bg2"/>
                </a:solidFill>
                <a:latin typeface="Arial" panose="020B0604020202020204" pitchFamily="34" charset="0"/>
              </a:rPr>
              <a:t>The Magical Number Seven, Plus or Minus Two: Some Limits on Our Capacity for Processing Information</a:t>
            </a:r>
            <a:r>
              <a:rPr lang="en-US" sz="4000" dirty="0">
                <a:solidFill>
                  <a:schemeClr val="bg2"/>
                </a:solidFill>
                <a:latin typeface="Arial" panose="020B0604020202020204" pitchFamily="34" charset="0"/>
              </a:rPr>
              <a:t>"</a:t>
            </a:r>
            <a:endParaRPr lang="en-US" sz="4000" dirty="0">
              <a:solidFill>
                <a:schemeClr val="bg2"/>
              </a:solidFill>
            </a:endParaRPr>
          </a:p>
        </p:txBody>
      </p:sp>
      <p:sp>
        <p:nvSpPr>
          <p:cNvPr id="5" name="TextBox 4"/>
          <p:cNvSpPr txBox="1"/>
          <p:nvPr/>
        </p:nvSpPr>
        <p:spPr>
          <a:xfrm>
            <a:off x="8464016" y="4275977"/>
            <a:ext cx="2998641" cy="369332"/>
          </a:xfrm>
          <a:prstGeom prst="rect">
            <a:avLst/>
          </a:prstGeom>
          <a:noFill/>
        </p:spPr>
        <p:txBody>
          <a:bodyPr wrap="none" rtlCol="0">
            <a:spAutoFit/>
          </a:bodyPr>
          <a:lstStyle/>
          <a:p>
            <a:r>
              <a:rPr lang="en-US" dirty="0" smtClean="0">
                <a:solidFill>
                  <a:schemeClr val="bg2"/>
                </a:solidFill>
              </a:rPr>
              <a:t>George A Miller – Miller’s Law</a:t>
            </a:r>
            <a:endParaRPr lang="en-US" dirty="0">
              <a:solidFill>
                <a:schemeClr val="bg2"/>
              </a:solidFill>
            </a:endParaRPr>
          </a:p>
        </p:txBody>
      </p:sp>
    </p:spTree>
    <p:extLst>
      <p:ext uri="{BB962C8B-B14F-4D97-AF65-F5344CB8AC3E}">
        <p14:creationId xmlns:p14="http://schemas.microsoft.com/office/powerpoint/2010/main" val="9512764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demianrepucci.com/wp-content/uploads/2010/01/100111-demian-pizza-flour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5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742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t>
            </a:r>
            <a:r>
              <a:rPr lang="en-US" dirty="0" err="1" smtClean="0"/>
              <a:t>Aways</a:t>
            </a:r>
            <a:endParaRPr lang="en-US" dirty="0"/>
          </a:p>
        </p:txBody>
      </p:sp>
      <p:sp>
        <p:nvSpPr>
          <p:cNvPr id="3" name="Content Placeholder 2"/>
          <p:cNvSpPr>
            <a:spLocks noGrp="1"/>
          </p:cNvSpPr>
          <p:nvPr>
            <p:ph idx="1"/>
          </p:nvPr>
        </p:nvSpPr>
        <p:spPr/>
        <p:txBody>
          <a:bodyPr>
            <a:normAutofit/>
          </a:bodyPr>
          <a:lstStyle/>
          <a:p>
            <a:r>
              <a:rPr lang="en-US" dirty="0" smtClean="0"/>
              <a:t>Be aware of the impact of dependencies</a:t>
            </a:r>
          </a:p>
          <a:p>
            <a:pPr lvl="1"/>
            <a:r>
              <a:rPr lang="en-US" dirty="0"/>
              <a:t>A</a:t>
            </a:r>
            <a:r>
              <a:rPr lang="en-US" dirty="0" smtClean="0"/>
              <a:t> single dependency reduce order options 50%, &lt; 1% with 4</a:t>
            </a:r>
          </a:p>
          <a:p>
            <a:pPr lvl="1"/>
            <a:r>
              <a:rPr lang="en-US" dirty="0" smtClean="0"/>
              <a:t>Every dependency removed double your chance of on-time delivery</a:t>
            </a:r>
          </a:p>
          <a:p>
            <a:r>
              <a:rPr lang="en-US" dirty="0"/>
              <a:t>Don’t be afraid to have teams up to 15 people </a:t>
            </a:r>
          </a:p>
          <a:p>
            <a:pPr lvl="1"/>
            <a:r>
              <a:rPr lang="en-US" dirty="0"/>
              <a:t>if it avoids even a single dependency</a:t>
            </a:r>
          </a:p>
          <a:p>
            <a:r>
              <a:rPr lang="en-US" dirty="0" smtClean="0"/>
              <a:t>Visualize your dependencies</a:t>
            </a:r>
          </a:p>
          <a:p>
            <a:r>
              <a:rPr lang="en-US" dirty="0" smtClean="0"/>
              <a:t>Manage your team skill balance to avoid constraints</a:t>
            </a:r>
          </a:p>
          <a:p>
            <a:r>
              <a:rPr lang="en-US" dirty="0" smtClean="0"/>
              <a:t>Get cookies aligned between teams and dependents</a:t>
            </a:r>
            <a:endParaRPr lang="en-US" dirty="0"/>
          </a:p>
        </p:txBody>
      </p:sp>
    </p:spTree>
    <p:extLst>
      <p:ext uri="{BB962C8B-B14F-4D97-AF65-F5344CB8AC3E}">
        <p14:creationId xmlns:p14="http://schemas.microsoft.com/office/powerpoint/2010/main" val="2191801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45717" y="327545"/>
            <a:ext cx="9122049" cy="646331"/>
          </a:xfrm>
          <a:prstGeom prst="rect">
            <a:avLst/>
          </a:prstGeom>
          <a:noFill/>
        </p:spPr>
        <p:txBody>
          <a:bodyPr wrap="none" rtlCol="0">
            <a:spAutoFit/>
          </a:bodyPr>
          <a:lstStyle/>
          <a:p>
            <a:pPr algn="ctr"/>
            <a:r>
              <a:rPr lang="en-US" sz="3600" b="1" dirty="0" smtClean="0"/>
              <a:t>Number of links between people = n x (n-1) / 2</a:t>
            </a:r>
            <a:endParaRPr lang="en-US" sz="3600" b="1" dirty="0"/>
          </a:p>
        </p:txBody>
      </p:sp>
      <p:graphicFrame>
        <p:nvGraphicFramePr>
          <p:cNvPr id="7" name="Chart 6"/>
          <p:cNvGraphicFramePr/>
          <p:nvPr>
            <p:extLst>
              <p:ext uri="{D42A27DB-BD31-4B8C-83A1-F6EECF244321}">
                <p14:modId xmlns:p14="http://schemas.microsoft.com/office/powerpoint/2010/main" val="3226201534"/>
              </p:ext>
            </p:extLst>
          </p:nvPr>
        </p:nvGraphicFramePr>
        <p:xfrm>
          <a:off x="1649863" y="1279224"/>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94532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97906" cy="6858000"/>
          </a:xfrm>
          <a:prstGeom prst="rect">
            <a:avLst/>
          </a:prstGeom>
        </p:spPr>
      </p:pic>
      <p:sp>
        <p:nvSpPr>
          <p:cNvPr id="3" name="Rectangle 2"/>
          <p:cNvSpPr/>
          <p:nvPr/>
        </p:nvSpPr>
        <p:spPr>
          <a:xfrm>
            <a:off x="4992914" y="6611779"/>
            <a:ext cx="7808686" cy="246221"/>
          </a:xfrm>
          <a:prstGeom prst="rect">
            <a:avLst/>
          </a:prstGeom>
        </p:spPr>
        <p:txBody>
          <a:bodyPr wrap="square">
            <a:spAutoFit/>
          </a:bodyPr>
          <a:lstStyle/>
          <a:p>
            <a:r>
              <a:rPr lang="en-US" sz="1000" dirty="0">
                <a:solidFill>
                  <a:schemeClr val="bg2"/>
                </a:solidFill>
              </a:rPr>
              <a:t>http://schd.ws/hosted_files/lkuk14/a9/Larry%20Maccherone%20-%20Impact%20of%20Agile%20Quantified%20LKUK%202014.pptx</a:t>
            </a:r>
          </a:p>
        </p:txBody>
      </p:sp>
    </p:spTree>
    <p:extLst>
      <p:ext uri="{BB962C8B-B14F-4D97-AF65-F5344CB8AC3E}">
        <p14:creationId xmlns:p14="http://schemas.microsoft.com/office/powerpoint/2010/main" val="97181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1387"/>
          </a:xfrm>
          <a:prstGeom prst="rect">
            <a:avLst/>
          </a:prstGeom>
        </p:spPr>
      </p:pic>
      <p:sp>
        <p:nvSpPr>
          <p:cNvPr id="6" name="Rectangle 5"/>
          <p:cNvSpPr/>
          <p:nvPr/>
        </p:nvSpPr>
        <p:spPr>
          <a:xfrm>
            <a:off x="0" y="0"/>
            <a:ext cx="489954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56646" y="-16613"/>
            <a:ext cx="4235354"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5513697" y="2306472"/>
            <a:ext cx="170596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152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114130" cy="3429000"/>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132" y="0"/>
            <a:ext cx="6077867" cy="342900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6114133" cy="3429000"/>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4133" y="3429000"/>
            <a:ext cx="6077867" cy="3429000"/>
          </a:xfrm>
          <a:prstGeom prst="rect">
            <a:avLst/>
          </a:prstGeom>
        </p:spPr>
      </p:pic>
      <p:cxnSp>
        <p:nvCxnSpPr>
          <p:cNvPr id="7" name="Straight Connector 6"/>
          <p:cNvCxnSpPr/>
          <p:nvPr/>
        </p:nvCxnSpPr>
        <p:spPr>
          <a:xfrm>
            <a:off x="832513" y="1160060"/>
            <a:ext cx="3002508" cy="55444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a:xfrm flipV="1">
            <a:off x="6687403" y="1414249"/>
            <a:ext cx="3193576" cy="55102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endCxn id="3" idx="3"/>
          </p:cNvCxnSpPr>
          <p:nvPr/>
        </p:nvCxnSpPr>
        <p:spPr>
          <a:xfrm>
            <a:off x="9880979" y="1414249"/>
            <a:ext cx="2311020" cy="300251"/>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6400768" y="4858602"/>
            <a:ext cx="2524868" cy="382139"/>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a:off x="8925636" y="4892722"/>
            <a:ext cx="3266363" cy="116006"/>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a:off x="655093" y="4858602"/>
            <a:ext cx="3425588" cy="3412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p:cNvCxnSpPr/>
          <p:nvPr/>
        </p:nvCxnSpPr>
        <p:spPr>
          <a:xfrm>
            <a:off x="4080681" y="4892722"/>
            <a:ext cx="1801504" cy="525439"/>
          </a:xfrm>
          <a:prstGeom prst="line">
            <a:avLst/>
          </a:prstGeom>
        </p:spPr>
        <p:style>
          <a:lnRef idx="3">
            <a:schemeClr val="accent4"/>
          </a:lnRef>
          <a:fillRef idx="0">
            <a:schemeClr val="accent4"/>
          </a:fillRef>
          <a:effectRef idx="2">
            <a:schemeClr val="accent4"/>
          </a:effectRef>
          <a:fontRef idx="minor">
            <a:schemeClr val="tx1"/>
          </a:fontRef>
        </p:style>
      </p:cxnSp>
      <p:cxnSp>
        <p:nvCxnSpPr>
          <p:cNvPr id="35" name="Straight Connector 34"/>
          <p:cNvCxnSpPr/>
          <p:nvPr/>
        </p:nvCxnSpPr>
        <p:spPr>
          <a:xfrm>
            <a:off x="3803112" y="1714500"/>
            <a:ext cx="1965275" cy="659358"/>
          </a:xfrm>
          <a:prstGeom prst="line">
            <a:avLst/>
          </a:prstGeom>
        </p:spPr>
        <p:style>
          <a:lnRef idx="3">
            <a:schemeClr val="accent3"/>
          </a:lnRef>
          <a:fillRef idx="0">
            <a:schemeClr val="accent3"/>
          </a:fillRef>
          <a:effectRef idx="2">
            <a:schemeClr val="accent3"/>
          </a:effectRef>
          <a:fontRef idx="minor">
            <a:schemeClr val="tx1"/>
          </a:fontRef>
        </p:style>
      </p:cxnSp>
      <p:sp>
        <p:nvSpPr>
          <p:cNvPr id="38" name="Rectangle 37"/>
          <p:cNvSpPr/>
          <p:nvPr/>
        </p:nvSpPr>
        <p:spPr>
          <a:xfrm>
            <a:off x="0" y="0"/>
            <a:ext cx="244294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226162" y="0"/>
            <a:ext cx="4303689"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276764" y="0"/>
            <a:ext cx="1915235"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97325" y="599036"/>
            <a:ext cx="783356" cy="369332"/>
          </a:xfrm>
          <a:prstGeom prst="rect">
            <a:avLst/>
          </a:prstGeom>
          <a:noFill/>
        </p:spPr>
        <p:txBody>
          <a:bodyPr wrap="none" rtlCol="0">
            <a:spAutoFit/>
          </a:bodyPr>
          <a:lstStyle/>
          <a:p>
            <a:r>
              <a:rPr lang="en-US" dirty="0" smtClean="0"/>
              <a:t>Worse</a:t>
            </a:r>
            <a:endParaRPr lang="en-US" dirty="0"/>
          </a:p>
        </p:txBody>
      </p:sp>
      <p:sp>
        <p:nvSpPr>
          <p:cNvPr id="18" name="TextBox 17"/>
          <p:cNvSpPr txBox="1"/>
          <p:nvPr/>
        </p:nvSpPr>
        <p:spPr>
          <a:xfrm>
            <a:off x="2608146" y="3903692"/>
            <a:ext cx="868956" cy="369332"/>
          </a:xfrm>
          <a:prstGeom prst="rect">
            <a:avLst/>
          </a:prstGeom>
          <a:noFill/>
        </p:spPr>
        <p:txBody>
          <a:bodyPr wrap="none" rtlCol="0">
            <a:spAutoFit/>
          </a:bodyPr>
          <a:lstStyle/>
          <a:p>
            <a:r>
              <a:rPr lang="en-US" dirty="0" smtClean="0"/>
              <a:t>~ Equal</a:t>
            </a:r>
            <a:endParaRPr lang="en-US" dirty="0"/>
          </a:p>
        </p:txBody>
      </p:sp>
      <p:sp>
        <p:nvSpPr>
          <p:cNvPr id="19" name="TextBox 18"/>
          <p:cNvSpPr txBox="1"/>
          <p:nvPr/>
        </p:nvSpPr>
        <p:spPr>
          <a:xfrm>
            <a:off x="9497188" y="443604"/>
            <a:ext cx="767582" cy="369332"/>
          </a:xfrm>
          <a:prstGeom prst="rect">
            <a:avLst/>
          </a:prstGeom>
          <a:noFill/>
        </p:spPr>
        <p:txBody>
          <a:bodyPr wrap="none" rtlCol="0">
            <a:spAutoFit/>
          </a:bodyPr>
          <a:lstStyle/>
          <a:p>
            <a:r>
              <a:rPr lang="en-US" dirty="0" smtClean="0"/>
              <a:t>Better</a:t>
            </a:r>
            <a:endParaRPr lang="en-US" dirty="0"/>
          </a:p>
        </p:txBody>
      </p:sp>
      <p:sp>
        <p:nvSpPr>
          <p:cNvPr id="20" name="TextBox 19"/>
          <p:cNvSpPr txBox="1"/>
          <p:nvPr/>
        </p:nvSpPr>
        <p:spPr>
          <a:xfrm>
            <a:off x="8856083" y="3726283"/>
            <a:ext cx="868956" cy="369332"/>
          </a:xfrm>
          <a:prstGeom prst="rect">
            <a:avLst/>
          </a:prstGeom>
          <a:noFill/>
        </p:spPr>
        <p:txBody>
          <a:bodyPr wrap="none" rtlCol="0">
            <a:spAutoFit/>
          </a:bodyPr>
          <a:lstStyle/>
          <a:p>
            <a:r>
              <a:rPr lang="en-US" dirty="0" smtClean="0"/>
              <a:t>~ Equal</a:t>
            </a:r>
            <a:endParaRPr lang="en-US" dirty="0"/>
          </a:p>
        </p:txBody>
      </p:sp>
    </p:spTree>
    <p:extLst>
      <p:ext uri="{BB962C8B-B14F-4D97-AF65-F5344CB8AC3E}">
        <p14:creationId xmlns:p14="http://schemas.microsoft.com/office/powerpoint/2010/main" val="26184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6" grpId="0"/>
      <p:bldP spid="18"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newglobalcitizen.com/wp-content/uploads/2014/03/ptg016295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92" y="-1"/>
            <a:ext cx="1373683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95533" y="107722"/>
            <a:ext cx="8117307" cy="1938992"/>
          </a:xfrm>
          <a:prstGeom prst="rect">
            <a:avLst/>
          </a:prstGeom>
        </p:spPr>
        <p:txBody>
          <a:bodyPr wrap="square">
            <a:spAutoFit/>
          </a:bodyPr>
          <a:lstStyle/>
          <a:p>
            <a:pPr marL="342900" indent="-342900">
              <a:buAutoNum type="arabicPeriod"/>
            </a:pPr>
            <a:r>
              <a:rPr lang="en-US" sz="4000" b="1" dirty="0"/>
              <a:t> </a:t>
            </a:r>
            <a:r>
              <a:rPr lang="en-US" sz="3600" b="1" dirty="0" smtClean="0"/>
              <a:t>Team Performance &gt; System Perf.</a:t>
            </a:r>
            <a:endParaRPr lang="en-US" sz="3600" b="1" dirty="0"/>
          </a:p>
          <a:p>
            <a:pPr marL="342900" indent="-342900">
              <a:buFontTx/>
              <a:buAutoNum type="arabicPeriod"/>
            </a:pPr>
            <a:r>
              <a:rPr lang="en-US" sz="4000" b="1" dirty="0"/>
              <a:t> Performance &gt; Predictability</a:t>
            </a:r>
          </a:p>
          <a:p>
            <a:pPr marL="342900" indent="-342900">
              <a:buAutoNum type="arabicPeriod"/>
            </a:pPr>
            <a:r>
              <a:rPr lang="en-US" sz="4000" b="1" dirty="0" smtClean="0"/>
              <a:t> Team co-ordination cost is low</a:t>
            </a:r>
          </a:p>
        </p:txBody>
      </p:sp>
      <p:sp>
        <p:nvSpPr>
          <p:cNvPr id="3" name="TextBox 2"/>
          <p:cNvSpPr txBox="1"/>
          <p:nvPr/>
        </p:nvSpPr>
        <p:spPr>
          <a:xfrm>
            <a:off x="635573" y="406399"/>
            <a:ext cx="2789798" cy="1077218"/>
          </a:xfrm>
          <a:prstGeom prst="rect">
            <a:avLst/>
          </a:prstGeom>
          <a:noFill/>
        </p:spPr>
        <p:txBody>
          <a:bodyPr wrap="square" rtlCol="0">
            <a:spAutoFit/>
          </a:bodyPr>
          <a:lstStyle/>
          <a:p>
            <a:r>
              <a:rPr lang="en-US" sz="3200" b="1" dirty="0" smtClean="0"/>
              <a:t>Keep team </a:t>
            </a:r>
            <a:br>
              <a:rPr lang="en-US" sz="3200" b="1" dirty="0" smtClean="0"/>
            </a:br>
            <a:r>
              <a:rPr lang="en-US" sz="3200" b="1" dirty="0" smtClean="0"/>
              <a:t>size smaller if…  </a:t>
            </a:r>
            <a:endParaRPr lang="en-US" sz="3200" b="1" dirty="0"/>
          </a:p>
        </p:txBody>
      </p:sp>
      <p:sp>
        <p:nvSpPr>
          <p:cNvPr id="4" name="TextBox 3"/>
          <p:cNvSpPr txBox="1"/>
          <p:nvPr/>
        </p:nvSpPr>
        <p:spPr>
          <a:xfrm>
            <a:off x="6605527" y="4093792"/>
            <a:ext cx="5165559" cy="1200329"/>
          </a:xfrm>
          <a:prstGeom prst="rect">
            <a:avLst/>
          </a:prstGeom>
          <a:noFill/>
        </p:spPr>
        <p:txBody>
          <a:bodyPr wrap="square" rtlCol="0">
            <a:spAutoFit/>
          </a:bodyPr>
          <a:lstStyle/>
          <a:p>
            <a:r>
              <a:rPr lang="en-US" sz="3600" dirty="0" smtClean="0"/>
              <a:t>Consider up to 15 </a:t>
            </a:r>
            <a:r>
              <a:rPr lang="en-US" sz="3600" dirty="0" err="1" smtClean="0"/>
              <a:t>ppl</a:t>
            </a:r>
            <a:r>
              <a:rPr lang="en-US" sz="3600" dirty="0" smtClean="0"/>
              <a:t> if it decreases a dependency</a:t>
            </a:r>
            <a:endParaRPr lang="en-US" sz="3600" dirty="0"/>
          </a:p>
        </p:txBody>
      </p:sp>
    </p:spTree>
    <p:extLst>
      <p:ext uri="{BB962C8B-B14F-4D97-AF65-F5344CB8AC3E}">
        <p14:creationId xmlns:p14="http://schemas.microsoft.com/office/powerpoint/2010/main" val="4075722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103120"/>
            <a:ext cx="12614910" cy="11669486"/>
          </a:xfrm>
          <a:prstGeom prst="rect">
            <a:avLst/>
          </a:prstGeom>
        </p:spPr>
      </p:pic>
      <p:sp>
        <p:nvSpPr>
          <p:cNvPr id="3" name="Title 2"/>
          <p:cNvSpPr>
            <a:spLocks noGrp="1"/>
          </p:cNvSpPr>
          <p:nvPr>
            <p:ph type="title"/>
          </p:nvPr>
        </p:nvSpPr>
        <p:spPr>
          <a:xfrm>
            <a:off x="7331799" y="5457659"/>
            <a:ext cx="4860201" cy="1400341"/>
          </a:xfrm>
        </p:spPr>
        <p:txBody>
          <a:bodyPr>
            <a:normAutofit/>
          </a:bodyPr>
          <a:lstStyle/>
          <a:p>
            <a:r>
              <a:rPr lang="en-US" dirty="0" smtClean="0">
                <a:solidFill>
                  <a:schemeClr val="bg2"/>
                </a:solidFill>
              </a:rPr>
              <a:t>Team organization design options</a:t>
            </a:r>
            <a:endParaRPr lang="en-US" dirty="0">
              <a:solidFill>
                <a:schemeClr val="bg2"/>
              </a:solidFill>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0045853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log.brunoraljic.com/wp-content/uploads/2012/12/merge_sig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2" y="2503260"/>
            <a:ext cx="3502025" cy="35020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png-4.findicons.com/files/icons/1684/ravenna/128/compon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660" y="2427513"/>
            <a:ext cx="2002971" cy="200297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png-3.findicons.com/files/icons/562/glaze/128/blockdev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585" y="4779511"/>
            <a:ext cx="2234803" cy="22348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40431" y="4285757"/>
            <a:ext cx="1111138" cy="523220"/>
          </a:xfrm>
          <a:prstGeom prst="rect">
            <a:avLst/>
          </a:prstGeom>
          <a:noFill/>
        </p:spPr>
        <p:txBody>
          <a:bodyPr wrap="none" rtlCol="0">
            <a:spAutoFit/>
          </a:bodyPr>
          <a:lstStyle/>
          <a:p>
            <a:r>
              <a:rPr lang="en-US" sz="2800" dirty="0" smtClean="0"/>
              <a:t>versus</a:t>
            </a:r>
            <a:endParaRPr lang="en-US" sz="2800" dirty="0"/>
          </a:p>
        </p:txBody>
      </p:sp>
      <p:pic>
        <p:nvPicPr>
          <p:cNvPr id="6156" name="Picture 12" descr="http://www.almunecarinternationalschool.org/wp-content/uploads/2012/08/Geography.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40700" y="2895996"/>
            <a:ext cx="3287486" cy="32874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93778" y="1374640"/>
            <a:ext cx="3813352" cy="954107"/>
          </a:xfrm>
          <a:prstGeom prst="rect">
            <a:avLst/>
          </a:prstGeom>
        </p:spPr>
        <p:txBody>
          <a:bodyPr wrap="none">
            <a:spAutoFit/>
          </a:bodyPr>
          <a:lstStyle/>
          <a:p>
            <a:pPr algn="ctr"/>
            <a:r>
              <a:rPr lang="en-US" sz="2800" b="1" dirty="0"/>
              <a:t>Create multi-disciplined </a:t>
            </a:r>
            <a:r>
              <a:rPr lang="en-US" sz="2800" b="1" dirty="0" smtClean="0"/>
              <a:t/>
            </a:r>
            <a:br>
              <a:rPr lang="en-US" sz="2800" b="1" dirty="0" smtClean="0"/>
            </a:br>
            <a:r>
              <a:rPr lang="en-US" sz="2800" b="1" dirty="0" smtClean="0"/>
              <a:t>feature </a:t>
            </a:r>
            <a:r>
              <a:rPr lang="en-US" sz="2800" b="1" dirty="0"/>
              <a:t>teams</a:t>
            </a:r>
          </a:p>
        </p:txBody>
      </p:sp>
      <p:sp>
        <p:nvSpPr>
          <p:cNvPr id="5" name="Rectangle 4"/>
          <p:cNvSpPr/>
          <p:nvPr/>
        </p:nvSpPr>
        <p:spPr>
          <a:xfrm>
            <a:off x="8050635" y="1895206"/>
            <a:ext cx="3467616" cy="954107"/>
          </a:xfrm>
          <a:prstGeom prst="rect">
            <a:avLst/>
          </a:prstGeom>
        </p:spPr>
        <p:txBody>
          <a:bodyPr wrap="none">
            <a:spAutoFit/>
          </a:bodyPr>
          <a:lstStyle/>
          <a:p>
            <a:pPr algn="ctr"/>
            <a:r>
              <a:rPr lang="en-US" sz="2800" b="1" dirty="0"/>
              <a:t>Co-locate teams who </a:t>
            </a:r>
            <a:r>
              <a:rPr lang="en-US" sz="2800" b="1" dirty="0" smtClean="0"/>
              <a:t/>
            </a:r>
            <a:br>
              <a:rPr lang="en-US" sz="2800" b="1" dirty="0" smtClean="0"/>
            </a:br>
            <a:r>
              <a:rPr lang="en-US" sz="2800" b="1" dirty="0" smtClean="0"/>
              <a:t>depend </a:t>
            </a:r>
            <a:r>
              <a:rPr lang="en-US" sz="2800" b="1" dirty="0"/>
              <a:t>on each other</a:t>
            </a:r>
          </a:p>
        </p:txBody>
      </p:sp>
      <p:sp>
        <p:nvSpPr>
          <p:cNvPr id="6" name="Rectangle 5"/>
          <p:cNvSpPr/>
          <p:nvPr/>
        </p:nvSpPr>
        <p:spPr>
          <a:xfrm>
            <a:off x="1260518" y="1787485"/>
            <a:ext cx="2424254" cy="584775"/>
          </a:xfrm>
          <a:prstGeom prst="rect">
            <a:avLst/>
          </a:prstGeom>
        </p:spPr>
        <p:txBody>
          <a:bodyPr wrap="none">
            <a:spAutoFit/>
          </a:bodyPr>
          <a:lstStyle/>
          <a:p>
            <a:pPr algn="ctr"/>
            <a:r>
              <a:rPr lang="en-US" sz="3200" b="1" dirty="0"/>
              <a:t>Merge teams</a:t>
            </a:r>
          </a:p>
        </p:txBody>
      </p:sp>
      <p:sp>
        <p:nvSpPr>
          <p:cNvPr id="7" name="Title 6"/>
          <p:cNvSpPr>
            <a:spLocks noGrp="1"/>
          </p:cNvSpPr>
          <p:nvPr>
            <p:ph type="title"/>
          </p:nvPr>
        </p:nvSpPr>
        <p:spPr/>
        <p:txBody>
          <a:bodyPr>
            <a:normAutofit fontScale="90000"/>
          </a:bodyPr>
          <a:lstStyle/>
          <a:p>
            <a:r>
              <a:rPr lang="en-US" dirty="0" smtClean="0"/>
              <a:t>Reducing Dependencies: Team Structure Options</a:t>
            </a:r>
            <a:endParaRPr lang="en-US" dirty="0"/>
          </a:p>
        </p:txBody>
      </p:sp>
    </p:spTree>
    <p:extLst>
      <p:ext uri="{BB962C8B-B14F-4D97-AF65-F5344CB8AC3E}">
        <p14:creationId xmlns:p14="http://schemas.microsoft.com/office/powerpoint/2010/main" val="45420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47</a:t>
            </a:fld>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530016" y="345780"/>
            <a:ext cx="9131968" cy="5895975"/>
          </a:xfrm>
          <a:prstGeom prst="rect">
            <a:avLst/>
          </a:prstGeom>
        </p:spPr>
      </p:pic>
      <p:sp>
        <p:nvSpPr>
          <p:cNvPr id="18" name="TextBox 17"/>
          <p:cNvSpPr txBox="1"/>
          <p:nvPr/>
        </p:nvSpPr>
        <p:spPr>
          <a:xfrm>
            <a:off x="1536700" y="5745861"/>
            <a:ext cx="5257800" cy="461665"/>
          </a:xfrm>
          <a:prstGeom prst="rect">
            <a:avLst/>
          </a:prstGeom>
          <a:noFill/>
        </p:spPr>
        <p:txBody>
          <a:bodyPr wrap="square" rtlCol="0">
            <a:spAutoFit/>
          </a:bodyPr>
          <a:lstStyle/>
          <a:p>
            <a:r>
              <a:rPr lang="en-US" sz="2400" dirty="0"/>
              <a:t>Team Dependency Diagram</a:t>
            </a:r>
          </a:p>
        </p:txBody>
      </p:sp>
      <p:sp>
        <p:nvSpPr>
          <p:cNvPr id="19" name="Footer Placeholder 18"/>
          <p:cNvSpPr>
            <a:spLocks noGrp="1"/>
          </p:cNvSpPr>
          <p:nvPr>
            <p:ph type="ftr" sz="quarter" idx="11"/>
          </p:nvPr>
        </p:nvSpPr>
        <p:spPr/>
        <p:txBody>
          <a:bodyPr/>
          <a:lstStyle/>
          <a:p>
            <a:r>
              <a:rPr lang="en-US" smtClean="0"/>
              <a:t>@t_magennis</a:t>
            </a:r>
            <a:endParaRPr lang="en-US" dirty="0"/>
          </a:p>
        </p:txBody>
      </p:sp>
      <p:sp>
        <p:nvSpPr>
          <p:cNvPr id="20" name="TextBox 19"/>
          <p:cNvSpPr txBox="1"/>
          <p:nvPr/>
        </p:nvSpPr>
        <p:spPr>
          <a:xfrm>
            <a:off x="1792514" y="6200776"/>
            <a:ext cx="3323771" cy="646331"/>
          </a:xfrm>
          <a:prstGeom prst="rect">
            <a:avLst/>
          </a:prstGeom>
          <a:noFill/>
        </p:spPr>
        <p:txBody>
          <a:bodyPr wrap="square" rtlCol="0">
            <a:spAutoFit/>
          </a:bodyPr>
          <a:lstStyle/>
          <a:p>
            <a:r>
              <a:rPr lang="en-US" dirty="0" smtClean="0"/>
              <a:t>Diagram thanks to Dan Greening (@greening) of </a:t>
            </a:r>
            <a:r>
              <a:rPr lang="en-US" dirty="0" err="1" smtClean="0"/>
              <a:t>SenexRex</a:t>
            </a:r>
            <a:r>
              <a:rPr lang="en-US" dirty="0" smtClean="0"/>
              <a:t>. </a:t>
            </a:r>
            <a:endParaRPr lang="en-US" dirty="0"/>
          </a:p>
        </p:txBody>
      </p:sp>
      <p:sp>
        <p:nvSpPr>
          <p:cNvPr id="23" name="Oval 22"/>
          <p:cNvSpPr/>
          <p:nvPr/>
        </p:nvSpPr>
        <p:spPr>
          <a:xfrm>
            <a:off x="7489371" y="4003676"/>
            <a:ext cx="1248229" cy="2364922"/>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84800" y="783770"/>
            <a:ext cx="5486400" cy="14659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92170" y="3485725"/>
            <a:ext cx="3098801" cy="210969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316549" y="1741714"/>
            <a:ext cx="2137851" cy="145142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89098" y="4003676"/>
            <a:ext cx="2240934" cy="1077218"/>
          </a:xfrm>
          <a:prstGeom prst="rect">
            <a:avLst/>
          </a:prstGeom>
          <a:noFill/>
        </p:spPr>
        <p:txBody>
          <a:bodyPr wrap="none" rtlCol="0">
            <a:spAutoFit/>
          </a:bodyPr>
          <a:lstStyle/>
          <a:p>
            <a:r>
              <a:rPr lang="en-US" sz="3200" dirty="0" smtClean="0"/>
              <a:t>1. Merge</a:t>
            </a:r>
          </a:p>
          <a:p>
            <a:r>
              <a:rPr lang="en-US" sz="3200" dirty="0" smtClean="0"/>
              <a:t>2. Co-Locate</a:t>
            </a:r>
            <a:endParaRPr lang="en-US" sz="3200" dirty="0"/>
          </a:p>
        </p:txBody>
      </p:sp>
    </p:spTree>
    <p:extLst>
      <p:ext uri="{BB962C8B-B14F-4D97-AF65-F5344CB8AC3E}">
        <p14:creationId xmlns:p14="http://schemas.microsoft.com/office/powerpoint/2010/main" val="259269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59511" y="1709609"/>
            <a:ext cx="3312695" cy="497994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Matrix – Component vs Feature</a:t>
            </a:r>
            <a:endParaRPr lang="en-US" dirty="0"/>
          </a:p>
        </p:txBody>
      </p:sp>
      <p:sp>
        <p:nvSpPr>
          <p:cNvPr id="3" name="Isosceles Triangle 2"/>
          <p:cNvSpPr/>
          <p:nvPr/>
        </p:nvSpPr>
        <p:spPr>
          <a:xfrm>
            <a:off x="609600" y="210744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n 3"/>
          <p:cNvSpPr/>
          <p:nvPr/>
        </p:nvSpPr>
        <p:spPr>
          <a:xfrm>
            <a:off x="344905" y="3013828"/>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4277144"/>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41094" y="2149277"/>
            <a:ext cx="1180131" cy="584775"/>
          </a:xfrm>
          <a:prstGeom prst="rect">
            <a:avLst/>
          </a:prstGeom>
          <a:noFill/>
        </p:spPr>
        <p:txBody>
          <a:bodyPr wrap="none" rtlCol="0">
            <a:spAutoFit/>
          </a:bodyPr>
          <a:lstStyle/>
          <a:p>
            <a:r>
              <a:rPr lang="en-US" sz="3200" b="1" dirty="0" smtClean="0"/>
              <a:t>Skill 1</a:t>
            </a:r>
            <a:endParaRPr lang="en-US" sz="3200" b="1" dirty="0"/>
          </a:p>
        </p:txBody>
      </p:sp>
      <p:sp>
        <p:nvSpPr>
          <p:cNvPr id="8" name="TextBox 7"/>
          <p:cNvSpPr txBox="1"/>
          <p:nvPr/>
        </p:nvSpPr>
        <p:spPr>
          <a:xfrm>
            <a:off x="1941094" y="3176352"/>
            <a:ext cx="1180131" cy="584775"/>
          </a:xfrm>
          <a:prstGeom prst="rect">
            <a:avLst/>
          </a:prstGeom>
          <a:noFill/>
        </p:spPr>
        <p:txBody>
          <a:bodyPr wrap="none" rtlCol="0">
            <a:spAutoFit/>
          </a:bodyPr>
          <a:lstStyle/>
          <a:p>
            <a:r>
              <a:rPr lang="en-US" sz="3200" b="1" dirty="0" smtClean="0"/>
              <a:t>Skill 2</a:t>
            </a:r>
            <a:endParaRPr lang="en-US" sz="3200" b="1" dirty="0"/>
          </a:p>
        </p:txBody>
      </p:sp>
      <p:sp>
        <p:nvSpPr>
          <p:cNvPr id="9" name="TextBox 8"/>
          <p:cNvSpPr txBox="1"/>
          <p:nvPr/>
        </p:nvSpPr>
        <p:spPr>
          <a:xfrm>
            <a:off x="1941093" y="4259572"/>
            <a:ext cx="1180131" cy="584775"/>
          </a:xfrm>
          <a:prstGeom prst="rect">
            <a:avLst/>
          </a:prstGeom>
          <a:noFill/>
        </p:spPr>
        <p:txBody>
          <a:bodyPr wrap="none" rtlCol="0">
            <a:spAutoFit/>
          </a:bodyPr>
          <a:lstStyle/>
          <a:p>
            <a:r>
              <a:rPr lang="en-US" sz="3200" b="1" dirty="0" smtClean="0"/>
              <a:t>Skill 3</a:t>
            </a:r>
            <a:endParaRPr lang="en-US" sz="3200" b="1" dirty="0"/>
          </a:p>
        </p:txBody>
      </p:sp>
      <p:sp>
        <p:nvSpPr>
          <p:cNvPr id="15" name="Isosceles Triangle 14"/>
          <p:cNvSpPr/>
          <p:nvPr/>
        </p:nvSpPr>
        <p:spPr>
          <a:xfrm>
            <a:off x="5301916" y="2607532"/>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5293896" y="3909115"/>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293896" y="5190514"/>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7201696" y="3730647"/>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n 20"/>
          <p:cNvSpPr/>
          <p:nvPr/>
        </p:nvSpPr>
        <p:spPr>
          <a:xfrm>
            <a:off x="7218946" y="242906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218946" y="5012046"/>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724719" y="2636752"/>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724719" y="393833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690031" y="5219734"/>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531157" y="6369867"/>
            <a:ext cx="864019" cy="369332"/>
          </a:xfrm>
          <a:prstGeom prst="rect">
            <a:avLst/>
          </a:prstGeom>
          <a:noFill/>
        </p:spPr>
        <p:txBody>
          <a:bodyPr wrap="none" rtlCol="0">
            <a:spAutoFit/>
          </a:bodyPr>
          <a:lstStyle/>
          <a:p>
            <a:r>
              <a:rPr lang="en-US" dirty="0" smtClean="0"/>
              <a:t>Legend</a:t>
            </a:r>
            <a:endParaRPr lang="en-US" dirty="0"/>
          </a:p>
        </p:txBody>
      </p:sp>
      <p:sp>
        <p:nvSpPr>
          <p:cNvPr id="30" name="Rounded Rectangle 29"/>
          <p:cNvSpPr/>
          <p:nvPr/>
        </p:nvSpPr>
        <p:spPr>
          <a:xfrm>
            <a:off x="4732421" y="2107449"/>
            <a:ext cx="1668379" cy="4582109"/>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077723" y="1470156"/>
            <a:ext cx="3186321" cy="584775"/>
          </a:xfrm>
          <a:prstGeom prst="rect">
            <a:avLst/>
          </a:prstGeom>
          <a:noFill/>
        </p:spPr>
        <p:txBody>
          <a:bodyPr wrap="none" rtlCol="0">
            <a:spAutoFit/>
          </a:bodyPr>
          <a:lstStyle/>
          <a:p>
            <a:r>
              <a:rPr lang="en-US" sz="3200" b="1" dirty="0" smtClean="0">
                <a:solidFill>
                  <a:schemeClr val="tx2"/>
                </a:solidFill>
              </a:rPr>
              <a:t>Component Team</a:t>
            </a:r>
            <a:endParaRPr lang="en-US" sz="3200" b="1" dirty="0">
              <a:solidFill>
                <a:schemeClr val="tx2"/>
              </a:solidFill>
            </a:endParaRPr>
          </a:p>
        </p:txBody>
      </p:sp>
      <p:sp>
        <p:nvSpPr>
          <p:cNvPr id="32" name="Rounded Rectangle 31"/>
          <p:cNvSpPr/>
          <p:nvPr/>
        </p:nvSpPr>
        <p:spPr>
          <a:xfrm>
            <a:off x="4732421" y="2121117"/>
            <a:ext cx="6363775" cy="1496294"/>
          </a:xfrm>
          <a:prstGeom prst="round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609810" y="1483824"/>
            <a:ext cx="2486386" cy="584775"/>
          </a:xfrm>
          <a:prstGeom prst="rect">
            <a:avLst/>
          </a:prstGeom>
          <a:noFill/>
        </p:spPr>
        <p:txBody>
          <a:bodyPr wrap="none" rtlCol="0">
            <a:spAutoFit/>
          </a:bodyPr>
          <a:lstStyle/>
          <a:p>
            <a:r>
              <a:rPr lang="en-US" sz="3200" b="1" dirty="0" smtClean="0">
                <a:solidFill>
                  <a:srgbClr val="FF0000"/>
                </a:solidFill>
              </a:rPr>
              <a:t>Feature Team</a:t>
            </a:r>
            <a:endParaRPr lang="en-US" sz="3200" b="1" dirty="0">
              <a:solidFill>
                <a:srgbClr val="FF0000"/>
              </a:solidFill>
            </a:endParaRPr>
          </a:p>
        </p:txBody>
      </p:sp>
    </p:spTree>
    <p:extLst>
      <p:ext uri="{BB962C8B-B14F-4D97-AF65-F5344CB8AC3E}">
        <p14:creationId xmlns:p14="http://schemas.microsoft.com/office/powerpoint/2010/main" val="23289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nvSpPr>
        <p:spPr>
          <a:xfrm>
            <a:off x="259511" y="1709609"/>
            <a:ext cx="3312695" cy="497994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By Skillset, Discipline or Component Area</a:t>
            </a:r>
            <a:endParaRPr lang="en-US" dirty="0"/>
          </a:p>
        </p:txBody>
      </p:sp>
      <p:sp>
        <p:nvSpPr>
          <p:cNvPr id="3" name="Isosceles Triangle 2"/>
          <p:cNvSpPr/>
          <p:nvPr/>
        </p:nvSpPr>
        <p:spPr>
          <a:xfrm>
            <a:off x="609600" y="210744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n 3"/>
          <p:cNvSpPr/>
          <p:nvPr/>
        </p:nvSpPr>
        <p:spPr>
          <a:xfrm>
            <a:off x="344905" y="3013828"/>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4277144"/>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a:off x="609600" y="5322930"/>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41094" y="2149277"/>
            <a:ext cx="1180131" cy="584775"/>
          </a:xfrm>
          <a:prstGeom prst="rect">
            <a:avLst/>
          </a:prstGeom>
          <a:noFill/>
        </p:spPr>
        <p:txBody>
          <a:bodyPr wrap="none" rtlCol="0">
            <a:spAutoFit/>
          </a:bodyPr>
          <a:lstStyle/>
          <a:p>
            <a:r>
              <a:rPr lang="en-US" sz="3200" b="1" dirty="0" smtClean="0"/>
              <a:t>Skill 1</a:t>
            </a:r>
            <a:endParaRPr lang="en-US" sz="3200" b="1" dirty="0"/>
          </a:p>
        </p:txBody>
      </p:sp>
      <p:sp>
        <p:nvSpPr>
          <p:cNvPr id="8" name="TextBox 7"/>
          <p:cNvSpPr txBox="1"/>
          <p:nvPr/>
        </p:nvSpPr>
        <p:spPr>
          <a:xfrm>
            <a:off x="1941094" y="3176352"/>
            <a:ext cx="1180131" cy="584775"/>
          </a:xfrm>
          <a:prstGeom prst="rect">
            <a:avLst/>
          </a:prstGeom>
          <a:noFill/>
        </p:spPr>
        <p:txBody>
          <a:bodyPr wrap="none" rtlCol="0">
            <a:spAutoFit/>
          </a:bodyPr>
          <a:lstStyle/>
          <a:p>
            <a:r>
              <a:rPr lang="en-US" sz="3200" b="1" dirty="0" smtClean="0"/>
              <a:t>Skill 2</a:t>
            </a:r>
            <a:endParaRPr lang="en-US" sz="3200" b="1" dirty="0"/>
          </a:p>
        </p:txBody>
      </p:sp>
      <p:sp>
        <p:nvSpPr>
          <p:cNvPr id="9" name="TextBox 8"/>
          <p:cNvSpPr txBox="1"/>
          <p:nvPr/>
        </p:nvSpPr>
        <p:spPr>
          <a:xfrm>
            <a:off x="1941093" y="4259572"/>
            <a:ext cx="1180131" cy="584775"/>
          </a:xfrm>
          <a:prstGeom prst="rect">
            <a:avLst/>
          </a:prstGeom>
          <a:noFill/>
        </p:spPr>
        <p:txBody>
          <a:bodyPr wrap="none" rtlCol="0">
            <a:spAutoFit/>
          </a:bodyPr>
          <a:lstStyle/>
          <a:p>
            <a:r>
              <a:rPr lang="en-US" sz="3200" b="1" dirty="0" smtClean="0"/>
              <a:t>Skill 3</a:t>
            </a:r>
            <a:endParaRPr lang="en-US" sz="3200" b="1" dirty="0"/>
          </a:p>
        </p:txBody>
      </p:sp>
      <p:sp>
        <p:nvSpPr>
          <p:cNvPr id="10" name="TextBox 9"/>
          <p:cNvSpPr txBox="1"/>
          <p:nvPr/>
        </p:nvSpPr>
        <p:spPr>
          <a:xfrm>
            <a:off x="1941092" y="5410593"/>
            <a:ext cx="1180131" cy="584775"/>
          </a:xfrm>
          <a:prstGeom prst="rect">
            <a:avLst/>
          </a:prstGeom>
          <a:noFill/>
        </p:spPr>
        <p:txBody>
          <a:bodyPr wrap="none" rtlCol="0">
            <a:spAutoFit/>
          </a:bodyPr>
          <a:lstStyle/>
          <a:p>
            <a:r>
              <a:rPr lang="en-US" sz="3200" b="1" dirty="0" smtClean="0"/>
              <a:t>Skill 4</a:t>
            </a:r>
            <a:endParaRPr lang="en-US" sz="3200" b="1" dirty="0"/>
          </a:p>
        </p:txBody>
      </p:sp>
      <p:sp>
        <p:nvSpPr>
          <p:cNvPr id="12" name="TextBox 11"/>
          <p:cNvSpPr txBox="1"/>
          <p:nvPr/>
        </p:nvSpPr>
        <p:spPr>
          <a:xfrm>
            <a:off x="5124581" y="1709609"/>
            <a:ext cx="1396344" cy="584775"/>
          </a:xfrm>
          <a:prstGeom prst="rect">
            <a:avLst/>
          </a:prstGeom>
          <a:noFill/>
        </p:spPr>
        <p:txBody>
          <a:bodyPr wrap="none" rtlCol="0">
            <a:spAutoFit/>
          </a:bodyPr>
          <a:lstStyle/>
          <a:p>
            <a:r>
              <a:rPr lang="en-US" sz="3200" b="1" dirty="0" smtClean="0"/>
              <a:t>Team 1</a:t>
            </a:r>
            <a:endParaRPr lang="en-US" sz="3200" b="1" dirty="0"/>
          </a:p>
        </p:txBody>
      </p:sp>
      <p:sp>
        <p:nvSpPr>
          <p:cNvPr id="13" name="TextBox 12"/>
          <p:cNvSpPr txBox="1"/>
          <p:nvPr/>
        </p:nvSpPr>
        <p:spPr>
          <a:xfrm>
            <a:off x="7153906" y="1709609"/>
            <a:ext cx="1396344" cy="584775"/>
          </a:xfrm>
          <a:prstGeom prst="rect">
            <a:avLst/>
          </a:prstGeom>
          <a:noFill/>
        </p:spPr>
        <p:txBody>
          <a:bodyPr wrap="none" rtlCol="0">
            <a:spAutoFit/>
          </a:bodyPr>
          <a:lstStyle/>
          <a:p>
            <a:r>
              <a:rPr lang="en-US" sz="3200" b="1" dirty="0" smtClean="0"/>
              <a:t>Team 2</a:t>
            </a:r>
            <a:endParaRPr lang="en-US" sz="3200" b="1" dirty="0"/>
          </a:p>
        </p:txBody>
      </p:sp>
      <p:sp>
        <p:nvSpPr>
          <p:cNvPr id="14" name="TextBox 13"/>
          <p:cNvSpPr txBox="1"/>
          <p:nvPr/>
        </p:nvSpPr>
        <p:spPr>
          <a:xfrm>
            <a:off x="9539363" y="1709609"/>
            <a:ext cx="1396344" cy="584775"/>
          </a:xfrm>
          <a:prstGeom prst="rect">
            <a:avLst/>
          </a:prstGeom>
          <a:noFill/>
        </p:spPr>
        <p:txBody>
          <a:bodyPr wrap="none" rtlCol="0">
            <a:spAutoFit/>
          </a:bodyPr>
          <a:lstStyle/>
          <a:p>
            <a:r>
              <a:rPr lang="en-US" sz="3200" b="1" dirty="0" smtClean="0"/>
              <a:t>Team 3</a:t>
            </a:r>
            <a:endParaRPr lang="en-US" sz="3200" b="1" dirty="0"/>
          </a:p>
        </p:txBody>
      </p:sp>
      <p:sp>
        <p:nvSpPr>
          <p:cNvPr id="15" name="Isosceles Triangle 14"/>
          <p:cNvSpPr/>
          <p:nvPr/>
        </p:nvSpPr>
        <p:spPr>
          <a:xfrm>
            <a:off x="5301916" y="247412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5293896" y="3402620"/>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293896" y="4331114"/>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7201696" y="3513245"/>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a:off x="5229727" y="520930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n 20"/>
          <p:cNvSpPr/>
          <p:nvPr/>
        </p:nvSpPr>
        <p:spPr>
          <a:xfrm>
            <a:off x="7218946" y="242906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218946" y="453795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724719" y="250334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724719" y="3661057"/>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690031" y="464393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9617841" y="540861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531157" y="6369867"/>
            <a:ext cx="864019" cy="369332"/>
          </a:xfrm>
          <a:prstGeom prst="rect">
            <a:avLst/>
          </a:prstGeom>
          <a:noFill/>
        </p:spPr>
        <p:txBody>
          <a:bodyPr wrap="none" rtlCol="0">
            <a:spAutoFit/>
          </a:bodyPr>
          <a:lstStyle/>
          <a:p>
            <a:r>
              <a:rPr lang="en-US" dirty="0" smtClean="0"/>
              <a:t>Legend</a:t>
            </a:r>
            <a:endParaRPr lang="en-US" dirty="0"/>
          </a:p>
        </p:txBody>
      </p:sp>
    </p:spTree>
    <p:extLst>
      <p:ext uri="{BB962C8B-B14F-4D97-AF65-F5344CB8AC3E}">
        <p14:creationId xmlns:p14="http://schemas.microsoft.com/office/powerpoint/2010/main" val="231544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heblaze.com/wp-content/uploads/2014/05/shutterstock_1823320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5139" y="506329"/>
            <a:ext cx="11053011" cy="1754326"/>
          </a:xfrm>
          <a:prstGeom prst="rect">
            <a:avLst/>
          </a:prstGeom>
          <a:noFill/>
        </p:spPr>
        <p:txBody>
          <a:bodyPr wrap="square" rtlCol="0">
            <a:spAutoFit/>
          </a:bodyPr>
          <a:lstStyle/>
          <a:p>
            <a:r>
              <a:rPr lang="en-US" sz="3600" b="1" dirty="0" smtClean="0"/>
              <a:t>Dependency - progress </a:t>
            </a:r>
            <a:r>
              <a:rPr lang="en-US" sz="3600" b="1" dirty="0"/>
              <a:t>of one action relies upon the timely output of a previous action, or the presence of some specific thing. </a:t>
            </a:r>
            <a:endParaRPr lang="en-US" sz="3600" b="1" dirty="0" smtClean="0"/>
          </a:p>
        </p:txBody>
      </p:sp>
      <p:sp>
        <p:nvSpPr>
          <p:cNvPr id="3" name="Rectangle 2"/>
          <p:cNvSpPr/>
          <p:nvPr/>
        </p:nvSpPr>
        <p:spPr>
          <a:xfrm>
            <a:off x="7944853" y="5934670"/>
            <a:ext cx="4158915" cy="1477328"/>
          </a:xfrm>
          <a:prstGeom prst="rect">
            <a:avLst/>
          </a:prstGeom>
        </p:spPr>
        <p:txBody>
          <a:bodyPr wrap="square">
            <a:spAutoFit/>
          </a:bodyPr>
          <a:lstStyle/>
          <a:p>
            <a:r>
              <a:rPr lang="en-US" dirty="0" smtClean="0"/>
              <a:t>From:  </a:t>
            </a:r>
            <a:r>
              <a:rPr lang="en-US" dirty="0"/>
              <a:t>Strode, D.E. and Huff, S.L. A taxonomy of dependencies in agile software development. 23rd Australasian Conference on Information Systems (ACIS), (2012), 1–10. </a:t>
            </a:r>
          </a:p>
        </p:txBody>
      </p:sp>
    </p:spTree>
    <p:extLst>
      <p:ext uri="{BB962C8B-B14F-4D97-AF65-F5344CB8AC3E}">
        <p14:creationId xmlns:p14="http://schemas.microsoft.com/office/powerpoint/2010/main" val="1997559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or Skillset Area Teams</a:t>
            </a:r>
            <a:endParaRPr lang="en-US" dirty="0"/>
          </a:p>
        </p:txBody>
      </p:sp>
      <p:sp>
        <p:nvSpPr>
          <p:cNvPr id="12" name="TextBox 11"/>
          <p:cNvSpPr txBox="1"/>
          <p:nvPr/>
        </p:nvSpPr>
        <p:spPr>
          <a:xfrm>
            <a:off x="5124581" y="1709609"/>
            <a:ext cx="1396344" cy="584775"/>
          </a:xfrm>
          <a:prstGeom prst="rect">
            <a:avLst/>
          </a:prstGeom>
          <a:noFill/>
        </p:spPr>
        <p:txBody>
          <a:bodyPr wrap="none" rtlCol="0">
            <a:spAutoFit/>
          </a:bodyPr>
          <a:lstStyle/>
          <a:p>
            <a:r>
              <a:rPr lang="en-US" sz="3200" b="1" dirty="0" smtClean="0"/>
              <a:t>Team 1</a:t>
            </a:r>
            <a:endParaRPr lang="en-US" sz="3200" b="1" dirty="0"/>
          </a:p>
        </p:txBody>
      </p:sp>
      <p:sp>
        <p:nvSpPr>
          <p:cNvPr id="13" name="TextBox 12"/>
          <p:cNvSpPr txBox="1"/>
          <p:nvPr/>
        </p:nvSpPr>
        <p:spPr>
          <a:xfrm>
            <a:off x="7153906" y="1709609"/>
            <a:ext cx="1396344" cy="584775"/>
          </a:xfrm>
          <a:prstGeom prst="rect">
            <a:avLst/>
          </a:prstGeom>
          <a:noFill/>
        </p:spPr>
        <p:txBody>
          <a:bodyPr wrap="none" rtlCol="0">
            <a:spAutoFit/>
          </a:bodyPr>
          <a:lstStyle/>
          <a:p>
            <a:r>
              <a:rPr lang="en-US" sz="3200" b="1" dirty="0" smtClean="0"/>
              <a:t>Team 2</a:t>
            </a:r>
            <a:endParaRPr lang="en-US" sz="3200" b="1" dirty="0"/>
          </a:p>
        </p:txBody>
      </p:sp>
      <p:sp>
        <p:nvSpPr>
          <p:cNvPr id="14" name="TextBox 13"/>
          <p:cNvSpPr txBox="1"/>
          <p:nvPr/>
        </p:nvSpPr>
        <p:spPr>
          <a:xfrm>
            <a:off x="9539363" y="1709609"/>
            <a:ext cx="1396344" cy="584775"/>
          </a:xfrm>
          <a:prstGeom prst="rect">
            <a:avLst/>
          </a:prstGeom>
          <a:noFill/>
        </p:spPr>
        <p:txBody>
          <a:bodyPr wrap="none" rtlCol="0">
            <a:spAutoFit/>
          </a:bodyPr>
          <a:lstStyle/>
          <a:p>
            <a:r>
              <a:rPr lang="en-US" sz="3200" b="1" dirty="0" smtClean="0"/>
              <a:t>Team 3</a:t>
            </a:r>
            <a:endParaRPr lang="en-US" sz="3200" b="1" dirty="0"/>
          </a:p>
        </p:txBody>
      </p:sp>
      <p:sp>
        <p:nvSpPr>
          <p:cNvPr id="15" name="Isosceles Triangle 14"/>
          <p:cNvSpPr/>
          <p:nvPr/>
        </p:nvSpPr>
        <p:spPr>
          <a:xfrm>
            <a:off x="5301916" y="247412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5293896" y="3402620"/>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293896" y="4331114"/>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7201696" y="3513245"/>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a:off x="5229727" y="520930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n 20"/>
          <p:cNvSpPr/>
          <p:nvPr/>
        </p:nvSpPr>
        <p:spPr>
          <a:xfrm>
            <a:off x="7218946" y="242906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218946" y="453795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724719" y="250334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724719" y="3661057"/>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690031" y="464393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9617841" y="540861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3300" y="1859019"/>
            <a:ext cx="4391205" cy="3785652"/>
          </a:xfrm>
          <a:prstGeom prst="rect">
            <a:avLst/>
          </a:prstGeom>
          <a:noFill/>
        </p:spPr>
        <p:txBody>
          <a:bodyPr wrap="square" rtlCol="0">
            <a:spAutoFit/>
          </a:bodyPr>
          <a:lstStyle/>
          <a:p>
            <a:r>
              <a:rPr lang="en-US" sz="2400" b="1" dirty="0" smtClean="0"/>
              <a:t>Pros</a:t>
            </a:r>
          </a:p>
          <a:p>
            <a:pPr marL="285750" indent="-285750">
              <a:buFont typeface="Arial" panose="020B0604020202020204" pitchFamily="34" charset="0"/>
              <a:buChar char="•"/>
            </a:pPr>
            <a:r>
              <a:rPr lang="en-US" sz="2400" dirty="0" smtClean="0"/>
              <a:t>Consistent practices</a:t>
            </a:r>
          </a:p>
          <a:p>
            <a:pPr marL="285750" indent="-285750">
              <a:buFont typeface="Arial" panose="020B0604020202020204" pitchFamily="34" charset="0"/>
              <a:buChar char="•"/>
            </a:pPr>
            <a:r>
              <a:rPr lang="en-US" sz="2400" dirty="0" smtClean="0"/>
              <a:t>Predictable in isolation</a:t>
            </a:r>
          </a:p>
          <a:p>
            <a:pPr marL="285750" indent="-285750">
              <a:buFont typeface="Arial" panose="020B0604020202020204" pitchFamily="34" charset="0"/>
              <a:buChar char="•"/>
            </a:pPr>
            <a:r>
              <a:rPr lang="en-US" sz="2400" dirty="0" smtClean="0"/>
              <a:t>Complete area knowledge</a:t>
            </a:r>
          </a:p>
          <a:p>
            <a:pPr marL="285750" indent="-285750">
              <a:buFont typeface="Arial" panose="020B0604020202020204" pitchFamily="34" charset="0"/>
              <a:buChar char="•"/>
            </a:pPr>
            <a:r>
              <a:rPr lang="en-US" sz="2400" dirty="0" smtClean="0"/>
              <a:t>Fast ramp-up of new members</a:t>
            </a:r>
            <a:endParaRPr lang="en-US" sz="2400" dirty="0"/>
          </a:p>
          <a:p>
            <a:endParaRPr lang="en-US" sz="2400" dirty="0" smtClean="0"/>
          </a:p>
          <a:p>
            <a:r>
              <a:rPr lang="en-US" sz="2400" b="1" dirty="0" smtClean="0"/>
              <a:t>Cons</a:t>
            </a:r>
          </a:p>
          <a:p>
            <a:pPr marL="285750" indent="-285750">
              <a:buFont typeface="Arial" panose="020B0604020202020204" pitchFamily="34" charset="0"/>
              <a:buChar char="•"/>
            </a:pPr>
            <a:r>
              <a:rPr lang="en-US" sz="2400" dirty="0" smtClean="0"/>
              <a:t>Many dependencies</a:t>
            </a:r>
          </a:p>
          <a:p>
            <a:pPr marL="285750" indent="-285750">
              <a:buFont typeface="Arial" panose="020B0604020202020204" pitchFamily="34" charset="0"/>
              <a:buChar char="•"/>
            </a:pPr>
            <a:r>
              <a:rPr lang="en-US" sz="2400" dirty="0" smtClean="0"/>
              <a:t>Low predictability as a system</a:t>
            </a:r>
          </a:p>
          <a:p>
            <a:pPr marL="285750" indent="-285750">
              <a:buFont typeface="Arial" panose="020B0604020202020204" pitchFamily="34" charset="0"/>
              <a:buChar char="•"/>
            </a:pPr>
            <a:r>
              <a:rPr lang="en-US" sz="2400" dirty="0" smtClean="0"/>
              <a:t>No system understanding</a:t>
            </a:r>
            <a:endParaRPr lang="en-US" sz="2400" dirty="0"/>
          </a:p>
        </p:txBody>
      </p:sp>
    </p:spTree>
    <p:extLst>
      <p:ext uri="{BB962C8B-B14F-4D97-AF65-F5344CB8AC3E}">
        <p14:creationId xmlns:p14="http://schemas.microsoft.com/office/powerpoint/2010/main" val="5967110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nvSpPr>
        <p:spPr>
          <a:xfrm>
            <a:off x="259511" y="1709609"/>
            <a:ext cx="3312695" cy="4979949"/>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By Feature</a:t>
            </a:r>
            <a:endParaRPr lang="en-US" dirty="0"/>
          </a:p>
        </p:txBody>
      </p:sp>
      <p:sp>
        <p:nvSpPr>
          <p:cNvPr id="3" name="Isosceles Triangle 2"/>
          <p:cNvSpPr/>
          <p:nvPr/>
        </p:nvSpPr>
        <p:spPr>
          <a:xfrm>
            <a:off x="609600" y="210744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n 3"/>
          <p:cNvSpPr/>
          <p:nvPr/>
        </p:nvSpPr>
        <p:spPr>
          <a:xfrm>
            <a:off x="344905" y="3013828"/>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4277144"/>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a:off x="609600" y="5322930"/>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41094" y="2149277"/>
            <a:ext cx="1180131" cy="584775"/>
          </a:xfrm>
          <a:prstGeom prst="rect">
            <a:avLst/>
          </a:prstGeom>
          <a:noFill/>
        </p:spPr>
        <p:txBody>
          <a:bodyPr wrap="none" rtlCol="0">
            <a:spAutoFit/>
          </a:bodyPr>
          <a:lstStyle/>
          <a:p>
            <a:r>
              <a:rPr lang="en-US" sz="3200" b="1" dirty="0" smtClean="0"/>
              <a:t>Skill 1</a:t>
            </a:r>
            <a:endParaRPr lang="en-US" sz="3200" b="1" dirty="0"/>
          </a:p>
        </p:txBody>
      </p:sp>
      <p:sp>
        <p:nvSpPr>
          <p:cNvPr id="8" name="TextBox 7"/>
          <p:cNvSpPr txBox="1"/>
          <p:nvPr/>
        </p:nvSpPr>
        <p:spPr>
          <a:xfrm>
            <a:off x="1941094" y="3176352"/>
            <a:ext cx="1180131" cy="584775"/>
          </a:xfrm>
          <a:prstGeom prst="rect">
            <a:avLst/>
          </a:prstGeom>
          <a:noFill/>
        </p:spPr>
        <p:txBody>
          <a:bodyPr wrap="none" rtlCol="0">
            <a:spAutoFit/>
          </a:bodyPr>
          <a:lstStyle/>
          <a:p>
            <a:r>
              <a:rPr lang="en-US" sz="3200" b="1" dirty="0" smtClean="0"/>
              <a:t>Skill 2</a:t>
            </a:r>
            <a:endParaRPr lang="en-US" sz="3200" b="1" dirty="0"/>
          </a:p>
        </p:txBody>
      </p:sp>
      <p:sp>
        <p:nvSpPr>
          <p:cNvPr id="9" name="TextBox 8"/>
          <p:cNvSpPr txBox="1"/>
          <p:nvPr/>
        </p:nvSpPr>
        <p:spPr>
          <a:xfrm>
            <a:off x="1941093" y="4259572"/>
            <a:ext cx="1180131" cy="584775"/>
          </a:xfrm>
          <a:prstGeom prst="rect">
            <a:avLst/>
          </a:prstGeom>
          <a:noFill/>
        </p:spPr>
        <p:txBody>
          <a:bodyPr wrap="none" rtlCol="0">
            <a:spAutoFit/>
          </a:bodyPr>
          <a:lstStyle/>
          <a:p>
            <a:r>
              <a:rPr lang="en-US" sz="3200" b="1" dirty="0" smtClean="0"/>
              <a:t>Skill 3</a:t>
            </a:r>
            <a:endParaRPr lang="en-US" sz="3200" b="1" dirty="0"/>
          </a:p>
        </p:txBody>
      </p:sp>
      <p:sp>
        <p:nvSpPr>
          <p:cNvPr id="10" name="TextBox 9"/>
          <p:cNvSpPr txBox="1"/>
          <p:nvPr/>
        </p:nvSpPr>
        <p:spPr>
          <a:xfrm>
            <a:off x="1941092" y="5410593"/>
            <a:ext cx="1180131" cy="584775"/>
          </a:xfrm>
          <a:prstGeom prst="rect">
            <a:avLst/>
          </a:prstGeom>
          <a:noFill/>
        </p:spPr>
        <p:txBody>
          <a:bodyPr wrap="none" rtlCol="0">
            <a:spAutoFit/>
          </a:bodyPr>
          <a:lstStyle/>
          <a:p>
            <a:r>
              <a:rPr lang="en-US" sz="3200" b="1" dirty="0" smtClean="0"/>
              <a:t>Skill 4</a:t>
            </a:r>
            <a:endParaRPr lang="en-US" sz="3200" b="1" dirty="0"/>
          </a:p>
        </p:txBody>
      </p:sp>
      <p:sp>
        <p:nvSpPr>
          <p:cNvPr id="12" name="TextBox 11"/>
          <p:cNvSpPr txBox="1"/>
          <p:nvPr/>
        </p:nvSpPr>
        <p:spPr>
          <a:xfrm>
            <a:off x="5124581" y="1709609"/>
            <a:ext cx="1396344" cy="584775"/>
          </a:xfrm>
          <a:prstGeom prst="rect">
            <a:avLst/>
          </a:prstGeom>
          <a:noFill/>
        </p:spPr>
        <p:txBody>
          <a:bodyPr wrap="none" rtlCol="0">
            <a:spAutoFit/>
          </a:bodyPr>
          <a:lstStyle/>
          <a:p>
            <a:r>
              <a:rPr lang="en-US" sz="3200" b="1" dirty="0" smtClean="0"/>
              <a:t>Team 1</a:t>
            </a:r>
            <a:endParaRPr lang="en-US" sz="3200" b="1" dirty="0"/>
          </a:p>
        </p:txBody>
      </p:sp>
      <p:sp>
        <p:nvSpPr>
          <p:cNvPr id="13" name="TextBox 12"/>
          <p:cNvSpPr txBox="1"/>
          <p:nvPr/>
        </p:nvSpPr>
        <p:spPr>
          <a:xfrm>
            <a:off x="7153906" y="1709609"/>
            <a:ext cx="1396344" cy="584775"/>
          </a:xfrm>
          <a:prstGeom prst="rect">
            <a:avLst/>
          </a:prstGeom>
          <a:noFill/>
        </p:spPr>
        <p:txBody>
          <a:bodyPr wrap="none" rtlCol="0">
            <a:spAutoFit/>
          </a:bodyPr>
          <a:lstStyle/>
          <a:p>
            <a:r>
              <a:rPr lang="en-US" sz="3200" b="1" dirty="0" smtClean="0"/>
              <a:t>Team 2</a:t>
            </a:r>
            <a:endParaRPr lang="en-US" sz="3200" b="1" dirty="0"/>
          </a:p>
        </p:txBody>
      </p:sp>
      <p:sp>
        <p:nvSpPr>
          <p:cNvPr id="14" name="TextBox 13"/>
          <p:cNvSpPr txBox="1"/>
          <p:nvPr/>
        </p:nvSpPr>
        <p:spPr>
          <a:xfrm>
            <a:off x="9539363" y="1709609"/>
            <a:ext cx="1396344" cy="584775"/>
          </a:xfrm>
          <a:prstGeom prst="rect">
            <a:avLst/>
          </a:prstGeom>
          <a:noFill/>
        </p:spPr>
        <p:txBody>
          <a:bodyPr wrap="none" rtlCol="0">
            <a:spAutoFit/>
          </a:bodyPr>
          <a:lstStyle/>
          <a:p>
            <a:r>
              <a:rPr lang="en-US" sz="3200" b="1" dirty="0" smtClean="0"/>
              <a:t>Team 3</a:t>
            </a:r>
            <a:endParaRPr lang="en-US" sz="3200" b="1" dirty="0"/>
          </a:p>
        </p:txBody>
      </p:sp>
      <p:sp>
        <p:nvSpPr>
          <p:cNvPr id="15" name="Isosceles Triangle 14"/>
          <p:cNvSpPr/>
          <p:nvPr/>
        </p:nvSpPr>
        <p:spPr>
          <a:xfrm>
            <a:off x="5301916" y="247412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7508005" y="4646927"/>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9708677" y="340261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5037221" y="3224151"/>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a:off x="5229727" y="520930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n 20"/>
          <p:cNvSpPr/>
          <p:nvPr/>
        </p:nvSpPr>
        <p:spPr>
          <a:xfrm>
            <a:off x="7218946" y="242906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207296" y="3513626"/>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724719" y="250334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293293" y="4360333"/>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7471990" y="5439333"/>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531157" y="6369867"/>
            <a:ext cx="864019" cy="369332"/>
          </a:xfrm>
          <a:prstGeom prst="rect">
            <a:avLst/>
          </a:prstGeom>
          <a:noFill/>
        </p:spPr>
        <p:txBody>
          <a:bodyPr wrap="none" rtlCol="0">
            <a:spAutoFit/>
          </a:bodyPr>
          <a:lstStyle/>
          <a:p>
            <a:r>
              <a:rPr lang="en-US" dirty="0" smtClean="0"/>
              <a:t>Legend</a:t>
            </a:r>
            <a:endParaRPr lang="en-US" dirty="0"/>
          </a:p>
        </p:txBody>
      </p:sp>
      <p:sp>
        <p:nvSpPr>
          <p:cNvPr id="29" name="Cross 28"/>
          <p:cNvSpPr/>
          <p:nvPr/>
        </p:nvSpPr>
        <p:spPr>
          <a:xfrm>
            <a:off x="9690030" y="4326682"/>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a:off x="9652529" y="5406214"/>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19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Teams</a:t>
            </a:r>
            <a:endParaRPr lang="en-US" dirty="0"/>
          </a:p>
        </p:txBody>
      </p:sp>
      <p:sp>
        <p:nvSpPr>
          <p:cNvPr id="12" name="TextBox 11"/>
          <p:cNvSpPr txBox="1"/>
          <p:nvPr/>
        </p:nvSpPr>
        <p:spPr>
          <a:xfrm>
            <a:off x="5124581" y="1709609"/>
            <a:ext cx="1396344" cy="584775"/>
          </a:xfrm>
          <a:prstGeom prst="rect">
            <a:avLst/>
          </a:prstGeom>
          <a:noFill/>
        </p:spPr>
        <p:txBody>
          <a:bodyPr wrap="none" rtlCol="0">
            <a:spAutoFit/>
          </a:bodyPr>
          <a:lstStyle/>
          <a:p>
            <a:r>
              <a:rPr lang="en-US" sz="3200" b="1" dirty="0" smtClean="0"/>
              <a:t>Team 1</a:t>
            </a:r>
            <a:endParaRPr lang="en-US" sz="3200" b="1" dirty="0"/>
          </a:p>
        </p:txBody>
      </p:sp>
      <p:sp>
        <p:nvSpPr>
          <p:cNvPr id="13" name="TextBox 12"/>
          <p:cNvSpPr txBox="1"/>
          <p:nvPr/>
        </p:nvSpPr>
        <p:spPr>
          <a:xfrm>
            <a:off x="7153906" y="1709609"/>
            <a:ext cx="1396344" cy="584775"/>
          </a:xfrm>
          <a:prstGeom prst="rect">
            <a:avLst/>
          </a:prstGeom>
          <a:noFill/>
        </p:spPr>
        <p:txBody>
          <a:bodyPr wrap="none" rtlCol="0">
            <a:spAutoFit/>
          </a:bodyPr>
          <a:lstStyle/>
          <a:p>
            <a:r>
              <a:rPr lang="en-US" sz="3200" b="1" dirty="0" smtClean="0"/>
              <a:t>Team 2</a:t>
            </a:r>
            <a:endParaRPr lang="en-US" sz="3200" b="1" dirty="0"/>
          </a:p>
        </p:txBody>
      </p:sp>
      <p:sp>
        <p:nvSpPr>
          <p:cNvPr id="14" name="TextBox 13"/>
          <p:cNvSpPr txBox="1"/>
          <p:nvPr/>
        </p:nvSpPr>
        <p:spPr>
          <a:xfrm>
            <a:off x="9539363" y="1709609"/>
            <a:ext cx="1396344" cy="584775"/>
          </a:xfrm>
          <a:prstGeom prst="rect">
            <a:avLst/>
          </a:prstGeom>
          <a:noFill/>
        </p:spPr>
        <p:txBody>
          <a:bodyPr wrap="none" rtlCol="0">
            <a:spAutoFit/>
          </a:bodyPr>
          <a:lstStyle/>
          <a:p>
            <a:r>
              <a:rPr lang="en-US" sz="3200" b="1" dirty="0" smtClean="0"/>
              <a:t>Team 3</a:t>
            </a:r>
            <a:endParaRPr lang="en-US" sz="3200" b="1" dirty="0"/>
          </a:p>
        </p:txBody>
      </p:sp>
      <p:sp>
        <p:nvSpPr>
          <p:cNvPr id="15" name="Isosceles Triangle 14"/>
          <p:cNvSpPr/>
          <p:nvPr/>
        </p:nvSpPr>
        <p:spPr>
          <a:xfrm>
            <a:off x="5301916" y="247412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7508005" y="466296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9708677" y="3402619"/>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5037221" y="3224151"/>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a:off x="5229727" y="5209305"/>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n 20"/>
          <p:cNvSpPr/>
          <p:nvPr/>
        </p:nvSpPr>
        <p:spPr>
          <a:xfrm>
            <a:off x="7218946" y="2429064"/>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239380" y="3545710"/>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724719" y="2503345"/>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293293" y="4360333"/>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7471990" y="5439333"/>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9690030" y="4326682"/>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a:off x="9652529" y="5406214"/>
            <a:ext cx="866273" cy="786063"/>
          </a:xfrm>
          <a:prstGeom prst="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73300" y="1859019"/>
            <a:ext cx="4391205" cy="3416320"/>
          </a:xfrm>
          <a:prstGeom prst="rect">
            <a:avLst/>
          </a:prstGeom>
          <a:noFill/>
        </p:spPr>
        <p:txBody>
          <a:bodyPr wrap="square" rtlCol="0">
            <a:spAutoFit/>
          </a:bodyPr>
          <a:lstStyle/>
          <a:p>
            <a:r>
              <a:rPr lang="en-US" sz="2400" b="1" dirty="0" smtClean="0"/>
              <a:t>Pros</a:t>
            </a:r>
          </a:p>
          <a:p>
            <a:pPr marL="285750" indent="-285750">
              <a:buFont typeface="Arial" panose="020B0604020202020204" pitchFamily="34" charset="0"/>
              <a:buChar char="•"/>
            </a:pPr>
            <a:r>
              <a:rPr lang="en-US" sz="2400" dirty="0" smtClean="0"/>
              <a:t>Few/Any Dependencies</a:t>
            </a:r>
          </a:p>
          <a:p>
            <a:pPr marL="285750" indent="-285750">
              <a:buFont typeface="Arial" panose="020B0604020202020204" pitchFamily="34" charset="0"/>
              <a:buChar char="•"/>
            </a:pPr>
            <a:r>
              <a:rPr lang="en-US" sz="2400" dirty="0" smtClean="0"/>
              <a:t>Predictable feature delivery</a:t>
            </a:r>
          </a:p>
          <a:p>
            <a:pPr marL="285750" indent="-285750">
              <a:buFont typeface="Arial" panose="020B0604020202020204" pitchFamily="34" charset="0"/>
              <a:buChar char="•"/>
            </a:pPr>
            <a:r>
              <a:rPr lang="en-US" sz="2400" dirty="0" smtClean="0"/>
              <a:t>Complete feature knowledge</a:t>
            </a:r>
          </a:p>
          <a:p>
            <a:endParaRPr lang="en-US" sz="2400" dirty="0" smtClean="0"/>
          </a:p>
          <a:p>
            <a:r>
              <a:rPr lang="en-US" sz="2400" b="1" dirty="0" smtClean="0"/>
              <a:t>Cons</a:t>
            </a:r>
          </a:p>
          <a:p>
            <a:pPr marL="285750" indent="-285750">
              <a:buFont typeface="Arial" panose="020B0604020202020204" pitchFamily="34" charset="0"/>
              <a:buChar char="•"/>
            </a:pPr>
            <a:r>
              <a:rPr lang="en-US" sz="2400" dirty="0" smtClean="0"/>
              <a:t>Divergent practices</a:t>
            </a:r>
          </a:p>
          <a:p>
            <a:pPr marL="285750" indent="-285750">
              <a:buFont typeface="Arial" panose="020B0604020202020204" pitchFamily="34" charset="0"/>
              <a:buChar char="•"/>
            </a:pPr>
            <a:r>
              <a:rPr lang="en-US" sz="2400" dirty="0" smtClean="0"/>
              <a:t>Code / build Integration harder</a:t>
            </a:r>
          </a:p>
          <a:p>
            <a:pPr marL="285750" indent="-285750">
              <a:buFont typeface="Arial" panose="020B0604020202020204" pitchFamily="34" charset="0"/>
              <a:buChar char="•"/>
            </a:pPr>
            <a:r>
              <a:rPr lang="en-US" sz="2400" dirty="0" smtClean="0"/>
              <a:t>Beware of single “expert”</a:t>
            </a:r>
            <a:endParaRPr lang="en-US" sz="2400" dirty="0"/>
          </a:p>
        </p:txBody>
      </p:sp>
    </p:spTree>
    <p:extLst>
      <p:ext uri="{BB962C8B-B14F-4D97-AF65-F5344CB8AC3E}">
        <p14:creationId xmlns:p14="http://schemas.microsoft.com/office/powerpoint/2010/main" val="1931503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and Growing Teams</a:t>
            </a:r>
            <a:endParaRPr lang="en-US" dirty="0"/>
          </a:p>
        </p:txBody>
      </p:sp>
      <p:sp>
        <p:nvSpPr>
          <p:cNvPr id="5" name="Content Placeholder 4"/>
          <p:cNvSpPr>
            <a:spLocks noGrp="1"/>
          </p:cNvSpPr>
          <p:nvPr>
            <p:ph idx="1"/>
          </p:nvPr>
        </p:nvSpPr>
        <p:spPr>
          <a:xfrm>
            <a:off x="609600" y="1600201"/>
            <a:ext cx="5966564" cy="4525963"/>
          </a:xfrm>
        </p:spPr>
        <p:txBody>
          <a:bodyPr>
            <a:normAutofit lnSpcReduction="10000"/>
          </a:bodyPr>
          <a:lstStyle/>
          <a:p>
            <a:r>
              <a:rPr lang="en-US" dirty="0" smtClean="0"/>
              <a:t>Skill falls into levels</a:t>
            </a:r>
          </a:p>
          <a:p>
            <a:pPr marL="971550" lvl="1" indent="-514350">
              <a:buFont typeface="+mj-lt"/>
              <a:buAutoNum type="arabicPeriod"/>
            </a:pPr>
            <a:r>
              <a:rPr lang="en-US" dirty="0" smtClean="0"/>
              <a:t>Can teach others</a:t>
            </a:r>
          </a:p>
          <a:p>
            <a:pPr marL="971550" lvl="1" indent="-514350">
              <a:buFont typeface="+mj-lt"/>
              <a:buAutoNum type="arabicPeriod"/>
            </a:pPr>
            <a:r>
              <a:rPr lang="en-US" dirty="0" smtClean="0"/>
              <a:t>Can do</a:t>
            </a:r>
          </a:p>
          <a:p>
            <a:pPr marL="971550" lvl="1" indent="-514350">
              <a:buFont typeface="+mj-lt"/>
              <a:buAutoNum type="arabicPeriod"/>
            </a:pPr>
            <a:r>
              <a:rPr lang="en-US" dirty="0" smtClean="0"/>
              <a:t>Have the desire</a:t>
            </a:r>
          </a:p>
          <a:p>
            <a:pPr marL="971550" lvl="1" indent="-514350">
              <a:buFont typeface="+mj-lt"/>
              <a:buAutoNum type="arabicPeriod"/>
            </a:pPr>
            <a:r>
              <a:rPr lang="en-US" dirty="0" smtClean="0"/>
              <a:t>No idea, and never will!</a:t>
            </a:r>
          </a:p>
          <a:p>
            <a:r>
              <a:rPr lang="en-US" dirty="0"/>
              <a:t>Continuous Cycle</a:t>
            </a:r>
          </a:p>
          <a:p>
            <a:pPr lvl="1"/>
            <a:r>
              <a:rPr lang="en-US" dirty="0"/>
              <a:t>Role of managers</a:t>
            </a:r>
          </a:p>
          <a:p>
            <a:pPr lvl="2"/>
            <a:r>
              <a:rPr lang="en-US" dirty="0"/>
              <a:t>Capability</a:t>
            </a:r>
          </a:p>
          <a:p>
            <a:pPr lvl="2"/>
            <a:r>
              <a:rPr lang="en-US" dirty="0"/>
              <a:t>Risk </a:t>
            </a:r>
            <a:r>
              <a:rPr lang="en-US" dirty="0" smtClean="0"/>
              <a:t>Exposure</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644619579"/>
              </p:ext>
            </p:extLst>
          </p:nvPr>
        </p:nvGraphicFramePr>
        <p:xfrm>
          <a:off x="3737766" y="16002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42617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Teams – Skills != People</a:t>
            </a:r>
            <a:endParaRPr lang="en-US" dirty="0"/>
          </a:p>
        </p:txBody>
      </p:sp>
      <p:sp>
        <p:nvSpPr>
          <p:cNvPr id="4" name="TextBox 3"/>
          <p:cNvSpPr txBox="1"/>
          <p:nvPr/>
        </p:nvSpPr>
        <p:spPr>
          <a:xfrm>
            <a:off x="5060373" y="1713128"/>
            <a:ext cx="803618" cy="461665"/>
          </a:xfrm>
          <a:prstGeom prst="rect">
            <a:avLst/>
          </a:prstGeom>
          <a:noFill/>
        </p:spPr>
        <p:txBody>
          <a:bodyPr wrap="none" rtlCol="0">
            <a:spAutoFit/>
          </a:bodyPr>
          <a:lstStyle/>
          <a:p>
            <a:r>
              <a:rPr lang="en-US" sz="2400" b="1" dirty="0" smtClean="0"/>
              <a:t>Start</a:t>
            </a:r>
            <a:endParaRPr lang="en-US" sz="2400" b="1" dirty="0"/>
          </a:p>
        </p:txBody>
      </p:sp>
      <p:sp>
        <p:nvSpPr>
          <p:cNvPr id="5" name="TextBox 4"/>
          <p:cNvSpPr txBox="1"/>
          <p:nvPr/>
        </p:nvSpPr>
        <p:spPr>
          <a:xfrm>
            <a:off x="6758025" y="1547069"/>
            <a:ext cx="1830181" cy="830997"/>
          </a:xfrm>
          <a:prstGeom prst="rect">
            <a:avLst/>
          </a:prstGeom>
          <a:noFill/>
        </p:spPr>
        <p:txBody>
          <a:bodyPr wrap="none" rtlCol="0">
            <a:spAutoFit/>
          </a:bodyPr>
          <a:lstStyle/>
          <a:p>
            <a:pPr algn="ctr"/>
            <a:r>
              <a:rPr lang="en-US" sz="2400" b="1" dirty="0" smtClean="0"/>
              <a:t>Mid State</a:t>
            </a:r>
          </a:p>
          <a:p>
            <a:pPr algn="ctr"/>
            <a:r>
              <a:rPr lang="en-US" sz="2400" b="1" dirty="0" smtClean="0"/>
              <a:t>(before split)</a:t>
            </a:r>
            <a:endParaRPr lang="en-US" sz="2400" b="1" dirty="0"/>
          </a:p>
        </p:txBody>
      </p:sp>
      <p:sp>
        <p:nvSpPr>
          <p:cNvPr id="6" name="TextBox 5"/>
          <p:cNvSpPr txBox="1"/>
          <p:nvPr/>
        </p:nvSpPr>
        <p:spPr>
          <a:xfrm>
            <a:off x="9722746" y="1499283"/>
            <a:ext cx="1609095" cy="830997"/>
          </a:xfrm>
          <a:prstGeom prst="rect">
            <a:avLst/>
          </a:prstGeom>
          <a:noFill/>
        </p:spPr>
        <p:txBody>
          <a:bodyPr wrap="none" rtlCol="0">
            <a:spAutoFit/>
          </a:bodyPr>
          <a:lstStyle/>
          <a:p>
            <a:r>
              <a:rPr lang="en-US" sz="2400" b="1" dirty="0" smtClean="0"/>
              <a:t>End State</a:t>
            </a:r>
            <a:br>
              <a:rPr lang="en-US" sz="2400" b="1" dirty="0" smtClean="0"/>
            </a:br>
            <a:r>
              <a:rPr lang="en-US" sz="2400" b="1" dirty="0" smtClean="0"/>
              <a:t>(after split)</a:t>
            </a:r>
            <a:endParaRPr lang="en-US" sz="2400" b="1" dirty="0"/>
          </a:p>
        </p:txBody>
      </p:sp>
      <p:sp>
        <p:nvSpPr>
          <p:cNvPr id="7" name="Isosceles Triangle 6"/>
          <p:cNvSpPr/>
          <p:nvPr/>
        </p:nvSpPr>
        <p:spPr>
          <a:xfrm>
            <a:off x="5141259" y="247412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10" name="Sun 9"/>
          <p:cNvSpPr/>
          <p:nvPr/>
        </p:nvSpPr>
        <p:spPr>
          <a:xfrm>
            <a:off x="4876564" y="3224151"/>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Rectangle 14"/>
          <p:cNvSpPr/>
          <p:nvPr/>
        </p:nvSpPr>
        <p:spPr>
          <a:xfrm>
            <a:off x="5132636" y="4360333"/>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299603953"/>
              </p:ext>
            </p:extLst>
          </p:nvPr>
        </p:nvGraphicFramePr>
        <p:xfrm>
          <a:off x="39594" y="1824859"/>
          <a:ext cx="3421718" cy="1483360"/>
        </p:xfrm>
        <a:graphic>
          <a:graphicData uri="http://schemas.openxmlformats.org/drawingml/2006/table">
            <a:tbl>
              <a:tblPr firstRow="1" firstCol="1" bandRow="1">
                <a:tableStyleId>{5C22544A-7EE6-4342-B048-85BDC9FD1C3A}</a:tableStyleId>
              </a:tblPr>
              <a:tblGrid>
                <a:gridCol w="931100"/>
                <a:gridCol w="776614"/>
                <a:gridCol w="762940"/>
                <a:gridCol w="951064"/>
              </a:tblGrid>
              <a:tr h="370840">
                <a:tc>
                  <a:txBody>
                    <a:bodyPr/>
                    <a:lstStyle/>
                    <a:p>
                      <a:r>
                        <a:rPr lang="en-US" dirty="0" smtClean="0"/>
                        <a:t>4 </a:t>
                      </a:r>
                      <a:r>
                        <a:rPr lang="en-US" dirty="0" err="1" smtClean="0"/>
                        <a:t>ppl</a:t>
                      </a:r>
                      <a:endParaRPr lang="en-US" dirty="0"/>
                    </a:p>
                  </a:txBody>
                  <a:tcPr/>
                </a:tc>
                <a:tc>
                  <a:txBody>
                    <a:bodyPr/>
                    <a:lstStyle/>
                    <a:p>
                      <a:r>
                        <a:rPr lang="en-US" dirty="0" smtClean="0"/>
                        <a:t>Skill</a:t>
                      </a:r>
                      <a:r>
                        <a:rPr lang="en-US" baseline="0" dirty="0" smtClean="0"/>
                        <a:t> 1</a:t>
                      </a:r>
                      <a:endParaRPr lang="en-US" dirty="0"/>
                    </a:p>
                  </a:txBody>
                  <a:tcPr/>
                </a:tc>
                <a:tc>
                  <a:txBody>
                    <a:bodyPr/>
                    <a:lstStyle/>
                    <a:p>
                      <a:r>
                        <a:rPr lang="en-US" dirty="0" smtClean="0"/>
                        <a:t>Skill 2</a:t>
                      </a:r>
                      <a:endParaRPr lang="en-US" dirty="0"/>
                    </a:p>
                  </a:txBody>
                  <a:tcPr/>
                </a:tc>
                <a:tc>
                  <a:txBody>
                    <a:bodyPr/>
                    <a:lstStyle/>
                    <a:p>
                      <a:r>
                        <a:rPr lang="en-US" dirty="0" smtClean="0"/>
                        <a:t>Skill 3</a:t>
                      </a:r>
                      <a:endParaRPr lang="en-US" dirty="0"/>
                    </a:p>
                  </a:txBody>
                  <a:tcPr/>
                </a:tc>
              </a:tr>
              <a:tr h="370840">
                <a:tc>
                  <a:txBody>
                    <a:bodyPr/>
                    <a:lstStyle/>
                    <a:p>
                      <a:r>
                        <a:rPr lang="en-US" dirty="0" smtClean="0"/>
                        <a:t>Teacher</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Do-</a:t>
                      </a:r>
                      <a:r>
                        <a:rPr lang="en-US" dirty="0" err="1" smtClean="0"/>
                        <a:t>er</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Learner</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sp>
        <p:nvSpPr>
          <p:cNvPr id="21" name="Rectangle 20"/>
          <p:cNvSpPr/>
          <p:nvPr/>
        </p:nvSpPr>
        <p:spPr>
          <a:xfrm>
            <a:off x="5157301" y="5260397"/>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22" name="Isosceles Triangle 21"/>
          <p:cNvSpPr/>
          <p:nvPr/>
        </p:nvSpPr>
        <p:spPr>
          <a:xfrm>
            <a:off x="1146348" y="1192855"/>
            <a:ext cx="558176" cy="47323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p:cNvSpPr/>
          <p:nvPr/>
        </p:nvSpPr>
        <p:spPr>
          <a:xfrm>
            <a:off x="1816722" y="1209115"/>
            <a:ext cx="704845" cy="546478"/>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16658" y="1342033"/>
            <a:ext cx="414924" cy="32601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a:off x="10962873" y="2965415"/>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32" name="Sun 31"/>
          <p:cNvSpPr/>
          <p:nvPr/>
        </p:nvSpPr>
        <p:spPr>
          <a:xfrm>
            <a:off x="10829808" y="4248356"/>
            <a:ext cx="1362191"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TBH</a:t>
            </a:r>
            <a:r>
              <a:rPr lang="en-US" sz="1200" dirty="0" smtClean="0"/>
              <a:t> </a:t>
            </a:r>
            <a:endParaRPr lang="en-US" sz="1200" dirty="0"/>
          </a:p>
        </p:txBody>
      </p:sp>
      <p:sp>
        <p:nvSpPr>
          <p:cNvPr id="33" name="Rectangle 32"/>
          <p:cNvSpPr/>
          <p:nvPr/>
        </p:nvSpPr>
        <p:spPr>
          <a:xfrm>
            <a:off x="11102525" y="5497887"/>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Isosceles Triangle 33"/>
          <p:cNvSpPr/>
          <p:nvPr/>
        </p:nvSpPr>
        <p:spPr>
          <a:xfrm>
            <a:off x="9509785" y="2965415"/>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35" name="Sun 34"/>
          <p:cNvSpPr/>
          <p:nvPr/>
        </p:nvSpPr>
        <p:spPr>
          <a:xfrm>
            <a:off x="9245089" y="3715440"/>
            <a:ext cx="1467155"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TBH</a:t>
            </a:r>
            <a:endParaRPr lang="en-US" sz="1400" dirty="0"/>
          </a:p>
        </p:txBody>
      </p:sp>
      <p:sp>
        <p:nvSpPr>
          <p:cNvPr id="37" name="TextBox 36"/>
          <p:cNvSpPr txBox="1"/>
          <p:nvPr/>
        </p:nvSpPr>
        <p:spPr>
          <a:xfrm>
            <a:off x="9433786" y="2450914"/>
            <a:ext cx="865237" cy="369332"/>
          </a:xfrm>
          <a:prstGeom prst="rect">
            <a:avLst/>
          </a:prstGeom>
          <a:noFill/>
        </p:spPr>
        <p:txBody>
          <a:bodyPr wrap="none" rtlCol="0">
            <a:spAutoFit/>
          </a:bodyPr>
          <a:lstStyle/>
          <a:p>
            <a:r>
              <a:rPr lang="en-US" b="1" dirty="0" smtClean="0"/>
              <a:t>Team 1</a:t>
            </a:r>
            <a:endParaRPr lang="en-US" b="1" dirty="0"/>
          </a:p>
        </p:txBody>
      </p:sp>
      <p:sp>
        <p:nvSpPr>
          <p:cNvPr id="38" name="TextBox 37"/>
          <p:cNvSpPr txBox="1"/>
          <p:nvPr/>
        </p:nvSpPr>
        <p:spPr>
          <a:xfrm>
            <a:off x="10858121" y="2474126"/>
            <a:ext cx="865237" cy="369332"/>
          </a:xfrm>
          <a:prstGeom prst="rect">
            <a:avLst/>
          </a:prstGeom>
          <a:noFill/>
        </p:spPr>
        <p:txBody>
          <a:bodyPr wrap="none" rtlCol="0">
            <a:spAutoFit/>
          </a:bodyPr>
          <a:lstStyle/>
          <a:p>
            <a:r>
              <a:rPr lang="en-US" b="1" dirty="0" smtClean="0"/>
              <a:t>Team 2</a:t>
            </a:r>
            <a:endParaRPr lang="en-US" b="1" dirty="0"/>
          </a:p>
        </p:txBody>
      </p:sp>
      <p:sp>
        <p:nvSpPr>
          <p:cNvPr id="39" name="Isosceles Triangle 38"/>
          <p:cNvSpPr/>
          <p:nvPr/>
        </p:nvSpPr>
        <p:spPr>
          <a:xfrm>
            <a:off x="9788497" y="5159236"/>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42" name="Rounded Rectangular Callout 41"/>
          <p:cNvSpPr/>
          <p:nvPr/>
        </p:nvSpPr>
        <p:spPr>
          <a:xfrm>
            <a:off x="3860198" y="4248356"/>
            <a:ext cx="1016366" cy="603266"/>
          </a:xfrm>
          <a:prstGeom prst="wedgeRoundRectCallout">
            <a:avLst>
              <a:gd name="adj1" fmla="val 64785"/>
              <a:gd name="adj2" fmla="val 20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 in</a:t>
            </a:r>
          </a:p>
          <a:p>
            <a:pPr algn="ctr"/>
            <a:r>
              <a:rPr lang="en-US" dirty="0" smtClean="0"/>
              <a:t>Triangle</a:t>
            </a:r>
            <a:endParaRPr lang="en-US" dirty="0"/>
          </a:p>
        </p:txBody>
      </p:sp>
      <p:sp>
        <p:nvSpPr>
          <p:cNvPr id="36" name="Rectangle 35"/>
          <p:cNvSpPr/>
          <p:nvPr/>
        </p:nvSpPr>
        <p:spPr>
          <a:xfrm>
            <a:off x="9501162" y="4851622"/>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43" name="Rounded Rectangular Callout 42"/>
          <p:cNvSpPr/>
          <p:nvPr/>
        </p:nvSpPr>
        <p:spPr>
          <a:xfrm>
            <a:off x="3839415" y="3135455"/>
            <a:ext cx="1016366" cy="603266"/>
          </a:xfrm>
          <a:prstGeom prst="wedgeRoundRectCallout">
            <a:avLst>
              <a:gd name="adj1" fmla="val 64785"/>
              <a:gd name="adj2" fmla="val 20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 in Triangle</a:t>
            </a:r>
            <a:endParaRPr lang="en-US" dirty="0"/>
          </a:p>
        </p:txBody>
      </p:sp>
      <p:sp>
        <p:nvSpPr>
          <p:cNvPr id="44" name="Rounded Rectangular Callout 43"/>
          <p:cNvSpPr/>
          <p:nvPr/>
        </p:nvSpPr>
        <p:spPr>
          <a:xfrm>
            <a:off x="3860198" y="5140536"/>
            <a:ext cx="1016366" cy="603266"/>
          </a:xfrm>
          <a:prstGeom prst="wedgeRoundRectCallout">
            <a:avLst>
              <a:gd name="adj1" fmla="val 64785"/>
              <a:gd name="adj2" fmla="val 20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 to Do-</a:t>
            </a:r>
            <a:r>
              <a:rPr lang="en-US" dirty="0" err="1" smtClean="0"/>
              <a:t>er</a:t>
            </a:r>
            <a:endParaRPr lang="en-US" dirty="0"/>
          </a:p>
        </p:txBody>
      </p:sp>
      <p:graphicFrame>
        <p:nvGraphicFramePr>
          <p:cNvPr id="45" name="Table 44"/>
          <p:cNvGraphicFramePr>
            <a:graphicFrameLocks noGrp="1"/>
          </p:cNvGraphicFramePr>
          <p:nvPr>
            <p:extLst>
              <p:ext uri="{D42A27DB-BD31-4B8C-83A1-F6EECF244321}">
                <p14:modId xmlns:p14="http://schemas.microsoft.com/office/powerpoint/2010/main" val="1572876470"/>
              </p:ext>
            </p:extLst>
          </p:nvPr>
        </p:nvGraphicFramePr>
        <p:xfrm>
          <a:off x="52157" y="5230935"/>
          <a:ext cx="3421718" cy="1483360"/>
        </p:xfrm>
        <a:graphic>
          <a:graphicData uri="http://schemas.openxmlformats.org/drawingml/2006/table">
            <a:tbl>
              <a:tblPr firstRow="1" firstCol="1" bandRow="1">
                <a:tableStyleId>{5C22544A-7EE6-4342-B048-85BDC9FD1C3A}</a:tableStyleId>
              </a:tblPr>
              <a:tblGrid>
                <a:gridCol w="931100"/>
                <a:gridCol w="776614"/>
                <a:gridCol w="762940"/>
                <a:gridCol w="951064"/>
              </a:tblGrid>
              <a:tr h="370840">
                <a:tc>
                  <a:txBody>
                    <a:bodyPr/>
                    <a:lstStyle/>
                    <a:p>
                      <a:r>
                        <a:rPr lang="en-US" dirty="0" smtClean="0"/>
                        <a:t>6 </a:t>
                      </a:r>
                      <a:r>
                        <a:rPr lang="en-US" dirty="0" err="1" smtClean="0"/>
                        <a:t>ppl</a:t>
                      </a:r>
                      <a:endParaRPr lang="en-US" dirty="0"/>
                    </a:p>
                  </a:txBody>
                  <a:tcPr/>
                </a:tc>
                <a:tc>
                  <a:txBody>
                    <a:bodyPr/>
                    <a:lstStyle/>
                    <a:p>
                      <a:r>
                        <a:rPr lang="en-US" dirty="0" smtClean="0"/>
                        <a:t>Skill</a:t>
                      </a:r>
                      <a:r>
                        <a:rPr lang="en-US" baseline="0" dirty="0" smtClean="0"/>
                        <a:t> 1</a:t>
                      </a:r>
                      <a:endParaRPr lang="en-US" dirty="0"/>
                    </a:p>
                  </a:txBody>
                  <a:tcPr/>
                </a:tc>
                <a:tc>
                  <a:txBody>
                    <a:bodyPr/>
                    <a:lstStyle/>
                    <a:p>
                      <a:r>
                        <a:rPr lang="en-US" dirty="0" smtClean="0"/>
                        <a:t>Skill 2</a:t>
                      </a:r>
                      <a:endParaRPr lang="en-US" dirty="0"/>
                    </a:p>
                  </a:txBody>
                  <a:tcPr/>
                </a:tc>
                <a:tc>
                  <a:txBody>
                    <a:bodyPr/>
                    <a:lstStyle/>
                    <a:p>
                      <a:r>
                        <a:rPr lang="en-US" dirty="0" smtClean="0"/>
                        <a:t>Skill 3</a:t>
                      </a:r>
                      <a:endParaRPr lang="en-US" dirty="0"/>
                    </a:p>
                  </a:txBody>
                  <a:tcPr/>
                </a:tc>
              </a:tr>
              <a:tr h="370840">
                <a:tc>
                  <a:txBody>
                    <a:bodyPr/>
                    <a:lstStyle/>
                    <a:p>
                      <a:r>
                        <a:rPr lang="en-US" dirty="0" smtClean="0"/>
                        <a:t>Teacher</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Do-</a:t>
                      </a:r>
                      <a:r>
                        <a:rPr lang="en-US" dirty="0" err="1" smtClean="0"/>
                        <a:t>er</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solidFill>
                      <a:srgbClr val="FFC000"/>
                    </a:solidFill>
                  </a:tcPr>
                </a:tc>
                <a:tc>
                  <a:txBody>
                    <a:bodyPr/>
                    <a:lstStyle/>
                    <a:p>
                      <a:r>
                        <a:rPr lang="en-US" dirty="0" smtClean="0"/>
                        <a:t>2</a:t>
                      </a:r>
                      <a:endParaRPr lang="en-US" dirty="0"/>
                    </a:p>
                  </a:txBody>
                  <a:tcPr/>
                </a:tc>
              </a:tr>
              <a:tr h="370840">
                <a:tc>
                  <a:txBody>
                    <a:bodyPr/>
                    <a:lstStyle/>
                    <a:p>
                      <a:r>
                        <a:rPr lang="en-US" dirty="0" smtClean="0"/>
                        <a:t>Learner</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solidFill>
                      <a:srgbClr val="FFC000"/>
                    </a:solidFill>
                  </a:tcPr>
                </a:tc>
                <a:tc>
                  <a:txBody>
                    <a:bodyPr/>
                    <a:lstStyle/>
                    <a:p>
                      <a:r>
                        <a:rPr lang="en-US" dirty="0" smtClean="0"/>
                        <a:t>0</a:t>
                      </a:r>
                      <a:endParaRPr lang="en-US" dirty="0"/>
                    </a:p>
                  </a:txBody>
                  <a:tcPr/>
                </a:tc>
              </a:tr>
            </a:tbl>
          </a:graphicData>
        </a:graphic>
      </p:graphicFrame>
      <p:sp>
        <p:nvSpPr>
          <p:cNvPr id="47" name="Isosceles Triangle 46"/>
          <p:cNvSpPr/>
          <p:nvPr/>
        </p:nvSpPr>
        <p:spPr>
          <a:xfrm>
            <a:off x="7061408" y="3261130"/>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49" name="Rectangle 48"/>
          <p:cNvSpPr/>
          <p:nvPr/>
        </p:nvSpPr>
        <p:spPr>
          <a:xfrm>
            <a:off x="7335111" y="5753722"/>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0" name="Isosceles Triangle 49"/>
          <p:cNvSpPr/>
          <p:nvPr/>
        </p:nvSpPr>
        <p:spPr>
          <a:xfrm>
            <a:off x="7291048" y="2501294"/>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53" name="Isosceles Triangle 52"/>
          <p:cNvSpPr/>
          <p:nvPr/>
        </p:nvSpPr>
        <p:spPr>
          <a:xfrm>
            <a:off x="7534584" y="4859692"/>
            <a:ext cx="737936" cy="6256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52" name="Rectangle 51"/>
          <p:cNvSpPr/>
          <p:nvPr/>
        </p:nvSpPr>
        <p:spPr>
          <a:xfrm>
            <a:off x="7247249" y="4552078"/>
            <a:ext cx="721894" cy="5672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aphicFrame>
        <p:nvGraphicFramePr>
          <p:cNvPr id="55" name="Table 54"/>
          <p:cNvGraphicFramePr>
            <a:graphicFrameLocks noGrp="1"/>
          </p:cNvGraphicFramePr>
          <p:nvPr>
            <p:extLst>
              <p:ext uri="{D42A27DB-BD31-4B8C-83A1-F6EECF244321}">
                <p14:modId xmlns:p14="http://schemas.microsoft.com/office/powerpoint/2010/main" val="1104461956"/>
              </p:ext>
            </p:extLst>
          </p:nvPr>
        </p:nvGraphicFramePr>
        <p:xfrm>
          <a:off x="33296" y="3506676"/>
          <a:ext cx="3421718" cy="1483360"/>
        </p:xfrm>
        <a:graphic>
          <a:graphicData uri="http://schemas.openxmlformats.org/drawingml/2006/table">
            <a:tbl>
              <a:tblPr firstRow="1" firstCol="1" bandRow="1">
                <a:tableStyleId>{5C22544A-7EE6-4342-B048-85BDC9FD1C3A}</a:tableStyleId>
              </a:tblPr>
              <a:tblGrid>
                <a:gridCol w="931100"/>
                <a:gridCol w="776614"/>
                <a:gridCol w="762940"/>
                <a:gridCol w="951064"/>
              </a:tblGrid>
              <a:tr h="370840">
                <a:tc>
                  <a:txBody>
                    <a:bodyPr/>
                    <a:lstStyle/>
                    <a:p>
                      <a:r>
                        <a:rPr lang="en-US" dirty="0" smtClean="0"/>
                        <a:t>4 </a:t>
                      </a:r>
                      <a:r>
                        <a:rPr lang="en-US" dirty="0" err="1" smtClean="0"/>
                        <a:t>ppl</a:t>
                      </a:r>
                      <a:endParaRPr lang="en-US" dirty="0"/>
                    </a:p>
                  </a:txBody>
                  <a:tcPr/>
                </a:tc>
                <a:tc>
                  <a:txBody>
                    <a:bodyPr/>
                    <a:lstStyle/>
                    <a:p>
                      <a:r>
                        <a:rPr lang="en-US" dirty="0" smtClean="0"/>
                        <a:t>Skill</a:t>
                      </a:r>
                      <a:r>
                        <a:rPr lang="en-US" baseline="0" dirty="0" smtClean="0"/>
                        <a:t> 1</a:t>
                      </a:r>
                      <a:endParaRPr lang="en-US" dirty="0"/>
                    </a:p>
                  </a:txBody>
                  <a:tcPr/>
                </a:tc>
                <a:tc>
                  <a:txBody>
                    <a:bodyPr/>
                    <a:lstStyle/>
                    <a:p>
                      <a:r>
                        <a:rPr lang="en-US" dirty="0" smtClean="0"/>
                        <a:t>Skill 2</a:t>
                      </a:r>
                      <a:endParaRPr lang="en-US" dirty="0"/>
                    </a:p>
                  </a:txBody>
                  <a:tcPr/>
                </a:tc>
                <a:tc>
                  <a:txBody>
                    <a:bodyPr/>
                    <a:lstStyle/>
                    <a:p>
                      <a:r>
                        <a:rPr lang="en-US" dirty="0" smtClean="0"/>
                        <a:t>Skill 3</a:t>
                      </a:r>
                      <a:endParaRPr lang="en-US" dirty="0"/>
                    </a:p>
                  </a:txBody>
                  <a:tcPr/>
                </a:tc>
              </a:tr>
              <a:tr h="370840">
                <a:tc>
                  <a:txBody>
                    <a:bodyPr/>
                    <a:lstStyle/>
                    <a:p>
                      <a:r>
                        <a:rPr lang="en-US" dirty="0" smtClean="0"/>
                        <a:t>Teacher</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Do-</a:t>
                      </a:r>
                      <a:r>
                        <a:rPr lang="en-US" dirty="0" err="1" smtClean="0"/>
                        <a:t>er</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r>
              <a:tr h="370840">
                <a:tc>
                  <a:txBody>
                    <a:bodyPr/>
                    <a:lstStyle/>
                    <a:p>
                      <a:r>
                        <a:rPr lang="en-US" dirty="0" smtClean="0"/>
                        <a:t>Learner</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46" name="Sun 45"/>
          <p:cNvSpPr/>
          <p:nvPr/>
        </p:nvSpPr>
        <p:spPr>
          <a:xfrm>
            <a:off x="7128507" y="3440068"/>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41" name="Sun 40"/>
          <p:cNvSpPr/>
          <p:nvPr/>
        </p:nvSpPr>
        <p:spPr>
          <a:xfrm>
            <a:off x="11148484" y="3135455"/>
            <a:ext cx="1267326" cy="982579"/>
          </a:xfrm>
          <a:prstGeom prst="su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cxnSp>
        <p:nvCxnSpPr>
          <p:cNvPr id="8" name="Straight Connector 7"/>
          <p:cNvCxnSpPr/>
          <p:nvPr/>
        </p:nvCxnSpPr>
        <p:spPr>
          <a:xfrm>
            <a:off x="6400800" y="2174793"/>
            <a:ext cx="0" cy="4238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958198" y="2104217"/>
            <a:ext cx="0" cy="4238533"/>
          </a:xfrm>
          <a:prstGeom prst="line">
            <a:avLst/>
          </a:prstGeom>
        </p:spPr>
        <p:style>
          <a:lnRef idx="1">
            <a:schemeClr val="accent1"/>
          </a:lnRef>
          <a:fillRef idx="0">
            <a:schemeClr val="accent1"/>
          </a:fillRef>
          <a:effectRef idx="0">
            <a:schemeClr val="accent1"/>
          </a:effectRef>
          <a:fontRef idx="minor">
            <a:schemeClr val="tx1"/>
          </a:fontRef>
        </p:style>
      </p:cxnSp>
      <p:sp>
        <p:nvSpPr>
          <p:cNvPr id="51" name="Rounded Rectangular Callout 50"/>
          <p:cNvSpPr/>
          <p:nvPr/>
        </p:nvSpPr>
        <p:spPr>
          <a:xfrm>
            <a:off x="8395832" y="2637188"/>
            <a:ext cx="1105329" cy="629163"/>
          </a:xfrm>
          <a:prstGeom prst="wedgeRoundRectCallout">
            <a:avLst>
              <a:gd name="adj1" fmla="val -63859"/>
              <a:gd name="adj2" fmla="val 127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graduate</a:t>
            </a:r>
            <a:endParaRPr lang="en-US" dirty="0"/>
          </a:p>
        </p:txBody>
      </p:sp>
    </p:spTree>
    <p:extLst>
      <p:ext uri="{BB962C8B-B14F-4D97-AF65-F5344CB8AC3E}">
        <p14:creationId xmlns:p14="http://schemas.microsoft.com/office/powerpoint/2010/main" val="92778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1" grpId="0" animBg="1"/>
      <p:bldP spid="32" grpId="0" animBg="1"/>
      <p:bldP spid="33" grpId="0" animBg="1"/>
      <p:bldP spid="34" grpId="0" animBg="1"/>
      <p:bldP spid="35" grpId="0" animBg="1"/>
      <p:bldP spid="37" grpId="0"/>
      <p:bldP spid="38" grpId="0"/>
      <p:bldP spid="39" grpId="0" animBg="1"/>
      <p:bldP spid="42" grpId="0" animBg="1"/>
      <p:bldP spid="36" grpId="0" animBg="1"/>
      <p:bldP spid="43" grpId="0" animBg="1"/>
      <p:bldP spid="44" grpId="0" animBg="1"/>
      <p:bldP spid="47" grpId="0" animBg="1"/>
      <p:bldP spid="49" grpId="0" animBg="1"/>
      <p:bldP spid="50" grpId="0" animBg="1"/>
      <p:bldP spid="53" grpId="0" animBg="1"/>
      <p:bldP spid="52" grpId="0" animBg="1"/>
      <p:bldP spid="46" grpId="0" animBg="1"/>
      <p:bldP spid="41" grpId="0" animBg="1"/>
      <p:bldP spid="5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 Assessment – Knowing and Growing</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721" y="1648470"/>
            <a:ext cx="9134557" cy="5270622"/>
          </a:xfrm>
        </p:spPr>
      </p:pic>
      <p:sp>
        <p:nvSpPr>
          <p:cNvPr id="5" name="TextBox 4"/>
          <p:cNvSpPr txBox="1"/>
          <p:nvPr/>
        </p:nvSpPr>
        <p:spPr>
          <a:xfrm>
            <a:off x="1426071" y="1186805"/>
            <a:ext cx="9774471" cy="461665"/>
          </a:xfrm>
          <a:prstGeom prst="rect">
            <a:avLst/>
          </a:prstGeom>
          <a:noFill/>
        </p:spPr>
        <p:txBody>
          <a:bodyPr wrap="none" rtlCol="0">
            <a:spAutoFit/>
          </a:bodyPr>
          <a:lstStyle/>
          <a:p>
            <a:r>
              <a:rPr lang="en-US" sz="2400" dirty="0" smtClean="0"/>
              <a:t>Download from: </a:t>
            </a:r>
            <a:r>
              <a:rPr lang="en-US" sz="2400" b="1" dirty="0" smtClean="0"/>
              <a:t>Bit.ly/</a:t>
            </a:r>
            <a:r>
              <a:rPr lang="en-US" sz="2400" b="1" dirty="0" err="1" smtClean="0"/>
              <a:t>SimResources</a:t>
            </a:r>
            <a:r>
              <a:rPr lang="en-US" sz="2400" dirty="0" smtClean="0"/>
              <a:t> (Spreadsheets, Capability Matrix.xlsx)</a:t>
            </a:r>
            <a:endParaRPr lang="en-US" sz="2400" dirty="0"/>
          </a:p>
        </p:txBody>
      </p:sp>
    </p:spTree>
    <p:extLst>
      <p:ext uri="{BB962C8B-B14F-4D97-AF65-F5344CB8AC3E}">
        <p14:creationId xmlns:p14="http://schemas.microsoft.com/office/powerpoint/2010/main" val="10626041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7" name="TextBox 6"/>
          <p:cNvSpPr txBox="1"/>
          <p:nvPr/>
        </p:nvSpPr>
        <p:spPr>
          <a:xfrm>
            <a:off x="1208764" y="6207984"/>
            <a:ext cx="9774471" cy="461665"/>
          </a:xfrm>
          <a:prstGeom prst="rect">
            <a:avLst/>
          </a:prstGeom>
          <a:noFill/>
        </p:spPr>
        <p:txBody>
          <a:bodyPr wrap="none" rtlCol="0">
            <a:spAutoFit/>
          </a:bodyPr>
          <a:lstStyle/>
          <a:p>
            <a:r>
              <a:rPr lang="en-US" sz="2400" dirty="0" smtClean="0"/>
              <a:t>Download from: Bit.ly/</a:t>
            </a:r>
            <a:r>
              <a:rPr lang="en-US" sz="2400" dirty="0" err="1" smtClean="0"/>
              <a:t>SimResources</a:t>
            </a:r>
            <a:r>
              <a:rPr lang="en-US" sz="2400" dirty="0" smtClean="0"/>
              <a:t> (Spreadsheets, Capability Matrix.xlsx)</a:t>
            </a:r>
            <a:endParaRPr lang="en-US" sz="2400" dirty="0"/>
          </a:p>
        </p:txBody>
      </p:sp>
      <p:pic>
        <p:nvPicPr>
          <p:cNvPr id="3" name="Picture 2"/>
          <p:cNvPicPr>
            <a:picLocks noChangeAspect="1"/>
          </p:cNvPicPr>
          <p:nvPr/>
        </p:nvPicPr>
        <p:blipFill>
          <a:blip r:embed="rId2"/>
          <a:stretch>
            <a:fillRect/>
          </a:stretch>
        </p:blipFill>
        <p:spPr>
          <a:xfrm>
            <a:off x="0" y="274638"/>
            <a:ext cx="12500165" cy="5604387"/>
          </a:xfrm>
          <a:prstGeom prst="rect">
            <a:avLst/>
          </a:prstGeom>
        </p:spPr>
      </p:pic>
    </p:spTree>
    <p:extLst>
      <p:ext uri="{BB962C8B-B14F-4D97-AF65-F5344CB8AC3E}">
        <p14:creationId xmlns:p14="http://schemas.microsoft.com/office/powerpoint/2010/main" val="862475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ugsestudentblog.files.wordpress.com/2013/01/du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33881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975610" y="455613"/>
            <a:ext cx="10363200" cy="1362075"/>
          </a:xfrm>
        </p:spPr>
        <p:txBody>
          <a:bodyPr/>
          <a:lstStyle/>
          <a:p>
            <a:r>
              <a:rPr lang="en-US" dirty="0" smtClean="0"/>
              <a:t>Clear and Aligned priorities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1624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hutterstock_827987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Incentives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5401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descr="https://upload.wikimedia.org/wikipedia/commons/1/16/Choc-Chip-Cooki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1554" y="-116114"/>
            <a:ext cx="9248891" cy="69741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34401" y="5612556"/>
            <a:ext cx="3657599" cy="707886"/>
          </a:xfrm>
          <a:prstGeom prst="rect">
            <a:avLst/>
          </a:prstGeom>
          <a:noFill/>
        </p:spPr>
        <p:txBody>
          <a:bodyPr wrap="square" rtlCol="0">
            <a:spAutoFit/>
          </a:bodyPr>
          <a:lstStyle/>
          <a:p>
            <a:pPr algn="r"/>
            <a:r>
              <a:rPr lang="en-US" sz="2000" dirty="0" smtClean="0"/>
              <a:t>Thanks to Lisa Long and Chris Matts for the cookie analogy.</a:t>
            </a:r>
            <a:endParaRPr lang="en-US" sz="2000" dirty="0"/>
          </a:p>
        </p:txBody>
      </p:sp>
    </p:spTree>
    <p:extLst>
      <p:ext uri="{BB962C8B-B14F-4D97-AF65-F5344CB8AC3E}">
        <p14:creationId xmlns:p14="http://schemas.microsoft.com/office/powerpoint/2010/main" val="3885259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wonderfulengineering.com/wp-content/uploads/2015/06/new-zealand-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47745" y="719328"/>
            <a:ext cx="7420356" cy="5510022"/>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085" y="1109472"/>
            <a:ext cx="6739119" cy="4872682"/>
          </a:xfrm>
          <a:prstGeom prst="rect">
            <a:avLst/>
          </a:prstGeom>
        </p:spPr>
      </p:pic>
      <p:sp>
        <p:nvSpPr>
          <p:cNvPr id="3" name="Rectangle 2"/>
          <p:cNvSpPr/>
          <p:nvPr/>
        </p:nvSpPr>
        <p:spPr>
          <a:xfrm>
            <a:off x="4629148" y="5951864"/>
            <a:ext cx="7200902" cy="307777"/>
          </a:xfrm>
          <a:prstGeom prst="rect">
            <a:avLst/>
          </a:prstGeom>
        </p:spPr>
        <p:txBody>
          <a:bodyPr wrap="square">
            <a:spAutoFit/>
          </a:bodyPr>
          <a:lstStyle/>
          <a:p>
            <a:r>
              <a:rPr lang="en-US" sz="1400" dirty="0">
                <a:solidFill>
                  <a:schemeClr val="bg2"/>
                </a:solidFill>
              </a:rPr>
              <a:t>https://dro.deakin.edu.au/eserv/DU:30049080/strode-taxonomyofdependencies-2012.pdf</a:t>
            </a:r>
          </a:p>
        </p:txBody>
      </p:sp>
    </p:spTree>
    <p:extLst>
      <p:ext uri="{BB962C8B-B14F-4D97-AF65-F5344CB8AC3E}">
        <p14:creationId xmlns:p14="http://schemas.microsoft.com/office/powerpoint/2010/main" val="8518753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http://i.dailymail.co.uk/i/pix/2013/09/22/article-0-18297CEF00000578-775_634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321"/>
            <a:ext cx="12192000" cy="8192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92572" y="-74278"/>
            <a:ext cx="4499428" cy="369332"/>
          </a:xfrm>
          <a:prstGeom prst="rect">
            <a:avLst/>
          </a:prstGeom>
        </p:spPr>
        <p:txBody>
          <a:bodyPr wrap="square">
            <a:spAutoFit/>
          </a:bodyPr>
          <a:lstStyle/>
          <a:p>
            <a:r>
              <a:rPr lang="en-US" dirty="0"/>
              <a:t>Different players have different rewards</a:t>
            </a:r>
            <a:r>
              <a:rPr lang="en-US" dirty="0" smtClean="0"/>
              <a:t>.</a:t>
            </a:r>
            <a:endParaRPr lang="en-US" dirty="0"/>
          </a:p>
        </p:txBody>
      </p:sp>
      <p:sp>
        <p:nvSpPr>
          <p:cNvPr id="4" name="TextBox 3"/>
          <p:cNvSpPr txBox="1"/>
          <p:nvPr/>
        </p:nvSpPr>
        <p:spPr>
          <a:xfrm>
            <a:off x="8133347" y="643970"/>
            <a:ext cx="3814011" cy="1877437"/>
          </a:xfrm>
          <a:prstGeom prst="rect">
            <a:avLst/>
          </a:prstGeom>
          <a:noFill/>
        </p:spPr>
        <p:txBody>
          <a:bodyPr wrap="square" rtlCol="0">
            <a:spAutoFit/>
          </a:bodyPr>
          <a:lstStyle/>
          <a:p>
            <a:r>
              <a:rPr lang="en-US" sz="4000" b="1" dirty="0" smtClean="0"/>
              <a:t>“Do a feature, get a cookie” </a:t>
            </a:r>
            <a:r>
              <a:rPr lang="en-US" sz="3600" dirty="0" smtClean="0"/>
              <a:t/>
            </a:r>
            <a:br>
              <a:rPr lang="en-US" sz="3600" dirty="0" smtClean="0"/>
            </a:br>
            <a:r>
              <a:rPr lang="en-US" sz="3600" dirty="0" smtClean="0"/>
              <a:t>~ Lisa Long</a:t>
            </a:r>
            <a:endParaRPr lang="en-US" sz="3600" dirty="0"/>
          </a:p>
        </p:txBody>
      </p:sp>
    </p:spTree>
    <p:extLst>
      <p:ext uri="{BB962C8B-B14F-4D97-AF65-F5344CB8AC3E}">
        <p14:creationId xmlns:p14="http://schemas.microsoft.com/office/powerpoint/2010/main" val="9583802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AutoShape 2" descr="data:image/jpeg;base64,/9j/4AAQSkZJRgABAQAAAQABAAD/2wCEAAkGBxQTEhUUEhQWFRUXGBYYFxgYGBgYGhoYGRoYFxsYGBcZHCggGBwlGxcYITEhJSkrLi4uGB8zODMsNygtLisBCgoKDg0OGxAQGzQlICQsLCw0Ly80NDQsLCwsLCwsLDQ0LCwsLCwsLCwsLCwsLCwsLCwsLCwsLCwsLCwsLCwsLP/AABEIALcBEwMBIgACEQEDEQH/xAAbAAEAAgMBAQAAAAAAAAAAAAAABAYDBQcCAf/EADsQAAEDAgQEBAQFAgUFAQAAAAEAAhEDIQQSMVEFBkFhInGBoRMykcFCsdHh8BRSFRYjYpIHQ4Ki8XL/xAAZAQEAAwEBAAAAAAAAAAAAAAAAAgMEBQH/xAAsEQACAgEEAgIABAcBAAAAAAAAAQIRAwQSITETQRRRMkJScQUiYWKRsdEV/9oADAMBAAIRAxEAPwDuKIiAIiIAiIgCIiAIiIAiIgCIiAIiIAiIgCIiAIiIAiIgCIiAIiIAiIgCIiAIiIAiIgCIiAIiIAiIgCIiAIiIAo3Esc2hSfVf8rAXGNfIT1Ulabm6kH4ZzXaF1O2+VwdH/qozlti2Sgt0kjFwbminXp58r2XIgi8DrZShxkEnK0wOpsqpUr5YaLW9uyyv4iGjuuW9bNnR+JBFldxM9AFj/rqh6+wVcZxncRKy4vipZTLmNzkaAHLKfJk/Y+Ol6JWNbjS6WYlgb0b8OCPWTP0WybjawdfLlgX6z1tliPVaHhnFKjmNdVAY518upA6SZ1Uk48CYIJXvyH9jwX6Ns+q7Uud9Y9gsNXGkA+JxjYrX/wBcXBRMfj202F8WAMxt1VctQ/TJxwL2Y/8ANAc+1SqG7NymfPMJnyW74dxQvZLajnAWJcADI9FyzGtqYmrmo02FviJjwQTqHui5tMLPy5xyrJomAGmw6gg3B3H7qxylGNpv/JFQjKVUdXZxBx0d5yAoNfimJzgU/hFnUmQ76RHutfSxjgAep9+xWOpiXRIu7NJFrDYWEqv5Mq7J/GjfRaMNxYSGvgHeft0WyaZuFzfh+Jkl8kkkjURPl9VauXcaS40ztI7RrH19lp02rc2oyM+o0qgt0TfoiLoGAIiIAiIgCIiAIiIAiIgCIiAIiIAiIgCIiALUc04Z9TDuFIZniCB5fsp9fG02fM8D1+y0nH+JOewNw78pJu7QxsJVGbJBRab/AOl2KE3JNI5ZW4k9uIh5IEEXBFwZiCbeSl4zjQyjxXBEnp5L1xjlCq8yKmc31t/9VVxnKGIHztgT0v6yFx4wivdHUc5fRZ2cXYTBMeqmYLioymTF9J2Nlz8cpVnXFUjaCf4F5/yziQPnefVS8UP1Hnkl+k6XTx4Jmy+0+IHNrY7e3muZHAY0SRUf9emmiU342mYcHOtY+KR/xIhReH6kj3y/aOntxZBJLpBMgfus4qWdDxckkHe0/l7lcnxuKxpyiTTAGjZv3MysWHo4+qcoq1Y+gPsi0/FuSDzc/hZ1luIaNvID+So+FwlMOe9oOZ9jcx9NAub4nheNYxzjVqGAZEnSINtAtZTNd7Q41HETN3GJ1VkMG5cSIyy0+YnXncQYxpL3sbFjmcG9uvVQ6nNWHGlZhjoCTtbwgyqzgeVM9FtVwuRmNzM9ZB1UinyuM8ZTA1PZUuEI9stU5PpFq4A9mIqE03hswRnJA9xqugcE4T8GXOcHOIi2karnXDuDfDDQ1o7yTsui8t4gup5XG7IHp0+61aHZuquTNrN+274NsiIuucsIiIAiIgCIiAIiIAiIgCIiAIiIAvhMISqlxfipquDWEhnl80dT+ipzZo4o2y3FieR0iZzBzZTw7CWj4h2mB6bqncvcy18YavxqkZXiGNgAMIEDvebnZeOL8I/qYBcQLjSTuCJsNInuvPB+BMwhJlz3PyyXR0nKGgC0E+652TUPJjds3QwqEuDc1aAaS9xjvPTaFGoltUNqMeS0t2ge8Ly3HhwqZ23pyHA6R+tvcLU4vjlOmcjIHUmwntc91lr6RoUnfJvg5rfmcJ0nuennOiwVGE6P7QR7wsGdtWjnblOYteJt8vSfQiVK+CxxBAgtmLkmPuo1RNSIWMwhu5ggj8O/lsteKwkggiN9zrcfRWnMCdBcfkqnzdgXMY6tTBdA8TW6lo1IHUgXjsvFG3wGyS0N306WXqtTbr1PZc3o85sAiDHlqpA51ZIMu8oKu+Nk+ivz4/svNPAh8gtvbxHSBfRS8M17YYWNiIzA2MX9JAVAHP1NpgBxFtJGmwPn7KQ3/qEw6Nf6o9Plr8J75sd9nQ6jGkR22Np3Wk4TyvSoueT/AKgLiWNNw0HW2hVPqc9y6W03x1Ftep+byUlnO8jwYd82iXBv5AyvVhywXB48mOXZ0ym5oEAC3kAsL6jQZ6xHp/JXPavG8bVBDGU6YII6uN+sm3svuHwGMcCX4p97kAx2tGmnRQaSXLRJNvpHR8Gx1R0MaXHt089h5q4cH4b8EOLjLnRMaADQD6rnfJJdhH5pLg4AVJJJI3v1E+66mx4IBBkESD2W/QwhW72YtZOadej0iIuiYAiIgCIiAIiIAiIgCIiAIiIAiLFia4Y0uOgE/svG65CVmi41xcnPRaC2DD3Hbt5qq4GnUZ/puMhpOV15yk2F9T0lbJ1XM5zifETJ30sFje067TI+y4uWbyStnVhFQVI+4Oc02gm06L7jKLnTDgCDbsfL1UTD16jgAALG8zETr2Meaj8QxLg6oWyXQ2B0AbOYm/XToqouui1ptmn4nhK5OQk/D1cLTVIEmXi4k9IVLxz3S8uGXUkREdoGl11LBNc5s1RHYetz12WgxvLWau2qHDJIdUDp/DeQe5Asr8OVRfJVODfRK5co/Co06TgSfhgnzN7dpJHos2JrVKIa4y5rjBAF2W6xq3v0UrDVGuBLSDlIDTNtJEHqLrMyrEh1xb0WZ9tsvX0jFg8UD59e53HspFW86R+SjZYJDQC03EDfUfv3WLh9R/izj8RH29FFEznnFuWqNOsWwGtdLgTpcmwhRanAaVw0tJH8srrzRDqcwLGL6Hfzv+aqPD3hpuPmNx0taVohOTV2UyhFPo0eM5ffTIcBmabWFwfJZ8NwW4e8ZQPed9la24ljRJIjfoD0Fz/IUbHcUpgf6jmaR+EmAOoHqrvPkaqiHhgnZn4XwKk5uazt/wCBbGhwljTpby/NRMBxelka4lrLRGYQelhNlm/zDQH/AHWEjpMz2garLJSfo0JxRtqNAC0KXpNloG8wssGio8TctYY73dEr5h+I4io2/wAKmXdAC4gEbkwLdlXsfslvRZsFTcfC0EnpFyuhcCY9tFrajcrmyI7TZaP/AKf1v9I03AZ23zQAXNO8bG3qFbF1tFhUY70+zmavM5PY10ERFuMQREQBERAEREAREQBERAEREAVZ5rxoswmGNGd940uJOwAn6Kykrn2PxHxC550L7+kQPpCyaydQ2/f+jTpYXK/oh53GoHaU8ngiPEXfiPkFMDszTBy321j7WUPE4kG8+GAfr23WZlQtkToATrqb6rlWdGiRREWnyJuvuVvxHQGyQ3MZuAJie1yoFaoSZ0b+W/usVOifj/EaC7wtDSDDYvmB6T8p9Cop8nrRi5kxlZp+Fh2l7yJJGjWzGvQm/wBFrOHcTr0qrKFcBxewu/8AzcjKd7DXut8/iID3NLSDqLa+W5tPogpsquzEDNEAxf8AVWKS6aIU+7JDanhJaBLidYGwHsAozqLtQ8HXUTaZIBmx1j0Ud2GLa0kaCAQXAX1tMG567LKKAJy/KJBsSDM206Sq5SrgnGN8nluJuHAiCB+vovD8dkc+Y0me4gfYLwzDtghrjPhJcIgm0wBpP3WR2DAde5LTe+o36d1HssXBB5jworYeo0eElsg6Q4XHuFzvB8u1SQTUdB/3FXzD8VFapliwkB0WzQeuxDTHkoT3hjh4qZGgkhpkd1bvnjVIg4xnyap3KIyjM5xJ3cSPoSs9LkVmS/zR/PRWClj2FocS2B5QNzK9jitN98zYt5kKCyza7PfFErbeUoAuS07CT5KZheXaLTLgZG91sGcZoNJmo0xOrgIGu6y0ePUnWYZ3gEj66I3N9hKKJDKNNlMw0QBK0f8AhlYV21abYa7KHtBntp5AL3xPHVXPaKLDTYPnLhIM6WHqtpgMDVIBfU8IvAt7BeqWwP8AmL5ylwx7CXvBAyw2bEzB06aKzrT8s4/4lIBxlzReeo6Geq3C7WmUVjWzo5Gocnke7sIiK8pCIiAIiIAiIgCIiAIiIAiIgIXGMRkovdfSBG5sD7rntHE+KD1Mev6LofGGg0KoP9jvyXOsOIkO/EYaYtpp5rma696/Y6Gkra/3JLqYAFrg/fqfNUvmrjFaniZpPyZQLES103uI/kK54ukalN7RadTvIhVr/KhqRUxFSS0wWbtHygu216adQs2JxTe4vyJ+jccJLquGpnTO3MfM3jTRbLBNLWgQJAJta51gLUYTmGkKnwJFg0N2I7HcbLbY0+AlkkjLMaxIlQa9nqfFHP8Aj+OrMxDoc4uLrBhO1hl16lXWhjQyiDVGUlgJ84kx5KJw7A5T8R7Wms6SXaxP4QdotZQuNYSq9oax4Dj4YNiQSNPp9JUpzjJqKEYtK2Q8Txcmrm+OQ2JDRSlpHYkyf2Kk8I4i6u8NLGloaCHBwPivZ2x69lVuJYTEU6gw5pzVcBBBlpabFwkR2k6baK48ucF+BRgOmpBzGbZnXNvb0UsqhFEYOTMWJ4uyjWDCCJ108ImJO48lta2Kbc52kDwi41OgHcyq7zY1r6Ze0gVKUBwPzBriI0O/3VXoVS6ABLjYRrPZIYIzju6JPI4ui28E4XVpGapBDJFNuoyukwTAMi0LQV+VnVMxOIfqSBfreArlWGRniMkNE69AJ66rDTuAQNb3VEss7tMsWONclXwfJbLhz3lp1GYgfTRS6fJtDIMwJiQATMXvCsbKrWxJtOlz301hZG4gEggkEHWI/P8ARReTI1zIkscPor1Lk2hsRO/2W04RwhtEeG8E69R0+qn1ny2HkHXvre5WL4zGNkugdZNu1youTftskoxXoz4iGjNFjqNull4w2ImDFv5qVqcZx+iyGl2YkTDQXDLvIsFGo8eIc0so525h8zssttIgCyl423Y3JKjpPKl6vhFg0z7fdW5avl3G0atIOotyC2ZsQQY0J6+a2i7umgoY0k7ONqJuU22qCIivKAiIgCIiAIiIAiIgCIiAIiICLxVs0ag/2O/IrntNsmDH77rpbhIgrnNaj8N9Rh+Zpgdx0891ztdHpm7RvtHgYksGQC+gsY6kKrc0cwPbNNo8ZkGL2E2AHXVWTEYlpc692xIuIkWKhv5epVniq+5m4FgTJ6hYsbSlya5r+UqHC+CYh2IoOqMIYHNeXkggBoJDdZ2ELoE6hp01X19MyQTJGnSx691reYcQ6hSzM8R6N6ki8WGkApklLK+jyKUEbXD07ZXRawgGIgdd4RtEEkgGBAbOgg36T0Xiq3wZ/ESPEGk2mBaBqFOFTNEaiDtaPfRQjE9bIeIbnLSBoIkgT1nvFhfusmHhoMAOa4GZ6FfTUBHW9oEA2UOwaGxABnX8/WVGTJR+iFxLBsxFIio0iY6wQAdwo3D+F4ehHw2S/wDuMkie50W1Y9pkQINlEp1GgOLTmGZ19eu/lCipy6TJ7F3RpuacV8GgXAZ3k5RG5BIJnyVJp8xYkXFKHf3AkW2gDsrZxfFh7wza42M7HrC8UKbZB9CdfdXRnGKpxshKLk+GaOnzFjDpSvuT94XtvGcY/MPAy3zQT9DMey3nFKbW0X3d8p0iRa2q0XBX1YFiWmWmbgW/K6uilKDlSVFcrjJJtnj/AA3EYiHurPdOxyi3+0R9YW1wXLThZznPk6F0gnuCrBwskU2tqASGgBw0IGx+tlNpZTcfSSs88snwnwXRxrtlcbw5tN5bVphlyJB1HbWfZTaeGbALHBw6TaCNitniqWYXAI7qNQpBjIhR/ETVI33K/ETRe3Z0B49dfMSukrmXAuGvrPblY7LmEuiwF5vuumrq6DdsafRzNbt3quwiItxiCIiAIiIAiIgCIiAIiIAiIgCqnOdItcypq2Mulwdbnr+ytaicTwTa1N1N1p0Ox6FVZob4NIsxT2STOUYitSqOayo6zhlymRmIOg76rdYQANhvaNogae61OOwHwqxZXYQ4EObsZloc0j1+m6mU6nQRl+URqNrfRcWSceGdZU+UZcTWykH8MX7EXHprdR8XXa+nna0VIEtbGrukE6HUepWeo/wZgMxmLzHfQFecKwizo00FgOw2XidHjVkvBvc2n4oH1tYdd17qAy102gAxuR0so9Oo0269QSdLTbyX2vXJbDbDfSw6ecLxyG0+cQLmjMGj5gSJJjSZUao+ZI6r7iMTIPew/RYabhlG4Edj3VLbbLoqj08ECIm0W+y0HNvGadGm2mSZfaADOUaklumoW2xuPbTbmJ8hudlS8bhBWealS5PsB0t0/VXY4pcyK5yfSIX+OU4HiM31DhY63i6mUONUsl6gH1PrYL7T4FTdpG6mM5fZFmi2419QrHLF1RFbzDS4xh32+K2DZ1i3vqV9ZxyhRpwCHxbK0Tfz0A7rEOC02uyltyZbO3mt7g+AUrZonWI+83UZTjHjmiUVJ88GqPNjI8LHgkCAB12uYXlvHa0EtpGDHzG/srU3hFIaMEeX5LyMC1pBba8i/wCU/wAsq/JBLiJLbN+ytVsXjdflBg2aXa37rxg/6h9UMqPcDqA7wz1kQArpQA66wvtd7JAJaXXgRLvSEWRyVJDZT5Zc+RqzjQLHGSw2nY3/ADlWNaPlLCFlIucC0vNgdco0n3W8Xd06axRs4+evI6CIiuKgiIgCIiAIiIAiIgCIiAIiIAsVVp6LKiApXO/B3YlrDTqGnUpkkH+4HVpJ6aG9lT2Co2W1GlrhbYEbjp9F2GtRDhBC0HE+VKdX8RHqsuo03k5XZqw59nD6KRhcdAvbosr8TdpF7kekH7hScdyNXZelUkbGPuFHw/BcSAczYI7SCN5CwS0uRGxZ8bMD3S5pj3/n0Xr48mLxPooWIxTmGHMMjsSPqFgp4yq5xhhgm1o/NU+GbdUWb4o2B2Mddr7L0yiXkNaJOw08+wXvBcNqPIL/AAjtr+3urbw/ChgAa2B/NVpw6JvmXBTl1KXRzDj3AMe5+ZtIOa35RIP1CjhlVoBqUXU3dQQ6PrC7ZSo9lKFEbLZPRwaozR1MkzhT8U0gGQL7Ee+ykU8eLw4W7/ddpdw6mdabD/4j9F4dwSgdaNM/+Df0VH/n/wBxb8z+hx6nVEXgjT8rKdTxbRpHqfyXTjy3hTrh6X/Bv6L23l3DD/sUv+Df0UX/AA5v8x781L0c2/rxNzbvos3DcO6qQxjHEbwQ2/eIXTKPC6LPlpMHk0D7KU1gGgXq/h0fzSPHrn6RT+HcnnWq+Z1aLDyVjwXCKVL5GNHoFPRb4YoQ/CjHPLKXbCIimVhERAEREAREQBERAEREAREQBERAEREAREQBfC0L6iAjvwbDq0fRYjwul/aFNRD22RG8PYNAFkGGAWdEPDGKS9Bi9Ilg+QvqIgCIiAIiIAiIgCIiAIiIAiIgCIiAIiIAiIgCIiAIiIAiIgCIiAIiIAiIgCIiAIiIAiIgCIiAIiIAiIgCIiAIiIAiIgCIiAIiIAiI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QTEhUUEhQWFRUXGBYYFxgYGBgYGhoYGRoYFxsYGBcZHCggGBwlGxcYITEhJSkrLi4uGB8zODMsNygtLisBCgoKDg0OGxAQGzQlICQsLCw0Ly80NDQsLCwsLCwsLDQ0LCwsLCwsLCwsLCwsLCwsLCwsLCwsLCwsLCwsLCwsLP/AABEIALcBEwMBIgACEQEDEQH/xAAbAAEAAgMBAQAAAAAAAAAAAAAABAYDBQcCAf/EADsQAAEDAgQEBAQFAgUFAQAAAAEAAhEDIQQSMVEFBkFhInGBoRMykcFCsdHh8BRSFRYjYpIHQ4Ki8XL/xAAZAQEAAwEBAAAAAAAAAAAAAAAAAgMEBQH/xAAsEQACAgEEAgIABAcBAAAAAAAAAQIRAwQSITETQRRRMkJScQUiYWKRsdEV/9oADAMBAAIRAxEAPwDuKIiAIiIAiIgCIiAIiIAiIgCIiAIiIAiIgCIiAIiIAiIgCIiAIiIAiIgCIiAIiIAiIgCIiAIiIAiIgCIiAIiIAo3Esc2hSfVf8rAXGNfIT1Ulabm6kH4ZzXaF1O2+VwdH/qozlti2Sgt0kjFwbminXp58r2XIgi8DrZShxkEnK0wOpsqpUr5YaLW9uyyv4iGjuuW9bNnR+JBFldxM9AFj/rqh6+wVcZxncRKy4vipZTLmNzkaAHLKfJk/Y+Ol6JWNbjS6WYlgb0b8OCPWTP0WybjawdfLlgX6z1tliPVaHhnFKjmNdVAY518upA6SZ1Uk48CYIJXvyH9jwX6Ns+q7Uud9Y9gsNXGkA+JxjYrX/wBcXBRMfj202F8WAMxt1VctQ/TJxwL2Y/8ANAc+1SqG7NymfPMJnyW74dxQvZLajnAWJcADI9FyzGtqYmrmo02FviJjwQTqHui5tMLPy5xyrJomAGmw6gg3B3H7qxylGNpv/JFQjKVUdXZxBx0d5yAoNfimJzgU/hFnUmQ76RHutfSxjgAep9+xWOpiXRIu7NJFrDYWEqv5Mq7J/GjfRaMNxYSGvgHeft0WyaZuFzfh+Jkl8kkkjURPl9VauXcaS40ztI7RrH19lp02rc2oyM+o0qgt0TfoiLoGAIiIAiIgCIiAIiIAiIgCIiAIiIAiIgCIiALUc04Z9TDuFIZniCB5fsp9fG02fM8D1+y0nH+JOewNw78pJu7QxsJVGbJBRab/AOl2KE3JNI5ZW4k9uIh5IEEXBFwZiCbeSl4zjQyjxXBEnp5L1xjlCq8yKmc31t/9VVxnKGIHztgT0v6yFx4wivdHUc5fRZ2cXYTBMeqmYLioymTF9J2Nlz8cpVnXFUjaCf4F5/yziQPnefVS8UP1Hnkl+k6XTx4Jmy+0+IHNrY7e3muZHAY0SRUf9emmiU342mYcHOtY+KR/xIhReH6kj3y/aOntxZBJLpBMgfus4qWdDxckkHe0/l7lcnxuKxpyiTTAGjZv3MysWHo4+qcoq1Y+gPsi0/FuSDzc/hZ1luIaNvID+So+FwlMOe9oOZ9jcx9NAub4nheNYxzjVqGAZEnSINtAtZTNd7Q41HETN3GJ1VkMG5cSIyy0+YnXncQYxpL3sbFjmcG9uvVQ6nNWHGlZhjoCTtbwgyqzgeVM9FtVwuRmNzM9ZB1UinyuM8ZTA1PZUuEI9stU5PpFq4A9mIqE03hswRnJA9xqugcE4T8GXOcHOIi2karnXDuDfDDQ1o7yTsui8t4gup5XG7IHp0+61aHZuquTNrN+274NsiIuucsIiIAiIgCIiAIiIAiIgCIiAIiIAvhMISqlxfipquDWEhnl80dT+ipzZo4o2y3FieR0iZzBzZTw7CWj4h2mB6bqncvcy18YavxqkZXiGNgAMIEDvebnZeOL8I/qYBcQLjSTuCJsNInuvPB+BMwhJlz3PyyXR0nKGgC0E+652TUPJjds3QwqEuDc1aAaS9xjvPTaFGoltUNqMeS0t2ge8Ly3HhwqZ23pyHA6R+tvcLU4vjlOmcjIHUmwntc91lr6RoUnfJvg5rfmcJ0nuennOiwVGE6P7QR7wsGdtWjnblOYteJt8vSfQiVK+CxxBAgtmLkmPuo1RNSIWMwhu5ggj8O/lsteKwkggiN9zrcfRWnMCdBcfkqnzdgXMY6tTBdA8TW6lo1IHUgXjsvFG3wGyS0N306WXqtTbr1PZc3o85sAiDHlqpA51ZIMu8oKu+Nk+ivz4/svNPAh8gtvbxHSBfRS8M17YYWNiIzA2MX9JAVAHP1NpgBxFtJGmwPn7KQ3/qEw6Nf6o9Plr8J75sd9nQ6jGkR22Np3Wk4TyvSoueT/AKgLiWNNw0HW2hVPqc9y6W03x1Ftep+byUlnO8jwYd82iXBv5AyvVhywXB48mOXZ0ym5oEAC3kAsL6jQZ6xHp/JXPavG8bVBDGU6YII6uN+sm3svuHwGMcCX4p97kAx2tGmnRQaSXLRJNvpHR8Gx1R0MaXHt089h5q4cH4b8EOLjLnRMaADQD6rnfJJdhH5pLg4AVJJJI3v1E+66mx4IBBkESD2W/QwhW72YtZOadej0iIuiYAiIgCIiAIiIAiIgCIiAIiIAiLFia4Y0uOgE/svG65CVmi41xcnPRaC2DD3Hbt5qq4GnUZ/puMhpOV15yk2F9T0lbJ1XM5zifETJ30sFje067TI+y4uWbyStnVhFQVI+4Oc02gm06L7jKLnTDgCDbsfL1UTD16jgAALG8zETr2Meaj8QxLg6oWyXQ2B0AbOYm/XToqouui1ptmn4nhK5OQk/D1cLTVIEmXi4k9IVLxz3S8uGXUkREdoGl11LBNc5s1RHYetz12WgxvLWau2qHDJIdUDp/DeQe5Asr8OVRfJVODfRK5co/Co06TgSfhgnzN7dpJHos2JrVKIa4y5rjBAF2W6xq3v0UrDVGuBLSDlIDTNtJEHqLrMyrEh1xb0WZ9tsvX0jFg8UD59e53HspFW86R+SjZYJDQC03EDfUfv3WLh9R/izj8RH29FFEznnFuWqNOsWwGtdLgTpcmwhRanAaVw0tJH8srrzRDqcwLGL6Hfzv+aqPD3hpuPmNx0taVohOTV2UyhFPo0eM5ffTIcBmabWFwfJZ8NwW4e8ZQPed9la24ljRJIjfoD0Fz/IUbHcUpgf6jmaR+EmAOoHqrvPkaqiHhgnZn4XwKk5uazt/wCBbGhwljTpby/NRMBxelka4lrLRGYQelhNlm/zDQH/AHWEjpMz2garLJSfo0JxRtqNAC0KXpNloG8wssGio8TctYY73dEr5h+I4io2/wAKmXdAC4gEbkwLdlXsfslvRZsFTcfC0EnpFyuhcCY9tFrajcrmyI7TZaP/AKf1v9I03AZ23zQAXNO8bG3qFbF1tFhUY70+zmavM5PY10ERFuMQREQBERAEREAREQBERAEREAVZ5rxoswmGNGd940uJOwAn6Kykrn2PxHxC550L7+kQPpCyaydQ2/f+jTpYXK/oh53GoHaU8ngiPEXfiPkFMDszTBy321j7WUPE4kG8+GAfr23WZlQtkToATrqb6rlWdGiRREWnyJuvuVvxHQGyQ3MZuAJie1yoFaoSZ0b+W/usVOifj/EaC7wtDSDDYvmB6T8p9Cop8nrRi5kxlZp+Fh2l7yJJGjWzGvQm/wBFrOHcTr0qrKFcBxewu/8AzcjKd7DXut8/iID3NLSDqLa+W5tPogpsquzEDNEAxf8AVWKS6aIU+7JDanhJaBLidYGwHsAozqLtQ8HXUTaZIBmx1j0Ud2GLa0kaCAQXAX1tMG567LKKAJy/KJBsSDM206Sq5SrgnGN8nluJuHAiCB+vovD8dkc+Y0me4gfYLwzDtghrjPhJcIgm0wBpP3WR2DAde5LTe+o36d1HssXBB5jworYeo0eElsg6Q4XHuFzvB8u1SQTUdB/3FXzD8VFapliwkB0WzQeuxDTHkoT3hjh4qZGgkhpkd1bvnjVIg4xnyap3KIyjM5xJ3cSPoSs9LkVmS/zR/PRWClj2FocS2B5QNzK9jitN98zYt5kKCyza7PfFErbeUoAuS07CT5KZheXaLTLgZG91sGcZoNJmo0xOrgIGu6y0ePUnWYZ3gEj66I3N9hKKJDKNNlMw0QBK0f8AhlYV21abYa7KHtBntp5AL3xPHVXPaKLDTYPnLhIM6WHqtpgMDVIBfU8IvAt7BeqWwP8AmL5ylwx7CXvBAyw2bEzB06aKzrT8s4/4lIBxlzReeo6Geq3C7WmUVjWzo5Gocnke7sIiK8pCIiAIiIAiIgCIiAIiIAiIgIXGMRkovdfSBG5sD7rntHE+KD1Mev6LofGGg0KoP9jvyXOsOIkO/EYaYtpp5rma696/Y6Gkra/3JLqYAFrg/fqfNUvmrjFaniZpPyZQLES103uI/kK54ukalN7RadTvIhVr/KhqRUxFSS0wWbtHygu216adQs2JxTe4vyJ+jccJLquGpnTO3MfM3jTRbLBNLWgQJAJta51gLUYTmGkKnwJFg0N2I7HcbLbY0+AlkkjLMaxIlQa9nqfFHP8Aj+OrMxDoc4uLrBhO1hl16lXWhjQyiDVGUlgJ84kx5KJw7A5T8R7Wms6SXaxP4QdotZQuNYSq9oax4Dj4YNiQSNPp9JUpzjJqKEYtK2Q8Txcmrm+OQ2JDRSlpHYkyf2Kk8I4i6u8NLGloaCHBwPivZ2x69lVuJYTEU6gw5pzVcBBBlpabFwkR2k6baK48ucF+BRgOmpBzGbZnXNvb0UsqhFEYOTMWJ4uyjWDCCJ108ImJO48lta2Kbc52kDwi41OgHcyq7zY1r6Ze0gVKUBwPzBriI0O/3VXoVS6ABLjYRrPZIYIzju6JPI4ui28E4XVpGapBDJFNuoyukwTAMi0LQV+VnVMxOIfqSBfreArlWGRniMkNE69AJ66rDTuAQNb3VEss7tMsWONclXwfJbLhz3lp1GYgfTRS6fJtDIMwJiQATMXvCsbKrWxJtOlz301hZG4gEggkEHWI/P8ARReTI1zIkscPor1Lk2hsRO/2W04RwhtEeG8E69R0+qn1ny2HkHXvre5WL4zGNkugdZNu1youTftskoxXoz4iGjNFjqNull4w2ImDFv5qVqcZx+iyGl2YkTDQXDLvIsFGo8eIc0so525h8zssttIgCyl423Y3JKjpPKl6vhFg0z7fdW5avl3G0atIOotyC2ZsQQY0J6+a2i7umgoY0k7ONqJuU22qCIivKAiIgCIiAIiIAiIgCIiAIiICLxVs0ag/2O/IrntNsmDH77rpbhIgrnNaj8N9Rh+Zpgdx0891ztdHpm7RvtHgYksGQC+gsY6kKrc0cwPbNNo8ZkGL2E2AHXVWTEYlpc692xIuIkWKhv5epVniq+5m4FgTJ6hYsbSlya5r+UqHC+CYh2IoOqMIYHNeXkggBoJDdZ2ELoE6hp01X19MyQTJGnSx691reYcQ6hSzM8R6N6ki8WGkApklLK+jyKUEbXD07ZXRawgGIgdd4RtEEkgGBAbOgg36T0Xiq3wZ/ESPEGk2mBaBqFOFTNEaiDtaPfRQjE9bIeIbnLSBoIkgT1nvFhfusmHhoMAOa4GZ6FfTUBHW9oEA2UOwaGxABnX8/WVGTJR+iFxLBsxFIio0iY6wQAdwo3D+F4ehHw2S/wDuMkie50W1Y9pkQINlEp1GgOLTmGZ19eu/lCipy6TJ7F3RpuacV8GgXAZ3k5RG5BIJnyVJp8xYkXFKHf3AkW2gDsrZxfFh7wza42M7HrC8UKbZB9CdfdXRnGKpxshKLk+GaOnzFjDpSvuT94XtvGcY/MPAy3zQT9DMey3nFKbW0X3d8p0iRa2q0XBX1YFiWmWmbgW/K6uilKDlSVFcrjJJtnj/AA3EYiHurPdOxyi3+0R9YW1wXLThZznPk6F0gnuCrBwskU2tqASGgBw0IGx+tlNpZTcfSSs88snwnwXRxrtlcbw5tN5bVphlyJB1HbWfZTaeGbALHBw6TaCNitniqWYXAI7qNQpBjIhR/ETVI33K/ETRe3Z0B49dfMSukrmXAuGvrPblY7LmEuiwF5vuumrq6DdsafRzNbt3quwiItxiCIiAIiIAiIgCIiAIiIAiIgCqnOdItcypq2Mulwdbnr+ytaicTwTa1N1N1p0Ox6FVZob4NIsxT2STOUYitSqOayo6zhlymRmIOg76rdYQANhvaNogae61OOwHwqxZXYQ4EObsZloc0j1+m6mU6nQRl+URqNrfRcWSceGdZU+UZcTWykH8MX7EXHprdR8XXa+nna0VIEtbGrukE6HUepWeo/wZgMxmLzHfQFecKwizo00FgOw2XidHjVkvBvc2n4oH1tYdd17qAy102gAxuR0so9Oo0269QSdLTbyX2vXJbDbDfSw6ecLxyG0+cQLmjMGj5gSJJjSZUao+ZI6r7iMTIPew/RYabhlG4Edj3VLbbLoqj08ECIm0W+y0HNvGadGm2mSZfaADOUaklumoW2xuPbTbmJ8hudlS8bhBWealS5PsB0t0/VXY4pcyK5yfSIX+OU4HiM31DhY63i6mUONUsl6gH1PrYL7T4FTdpG6mM5fZFmi2419QrHLF1RFbzDS4xh32+K2DZ1i3vqV9ZxyhRpwCHxbK0Tfz0A7rEOC02uyltyZbO3mt7g+AUrZonWI+83UZTjHjmiUVJ88GqPNjI8LHgkCAB12uYXlvHa0EtpGDHzG/srU3hFIaMEeX5LyMC1pBba8i/wCU/wAsq/JBLiJLbN+ytVsXjdflBg2aXa37rxg/6h9UMqPcDqA7wz1kQArpQA66wvtd7JAJaXXgRLvSEWRyVJDZT5Zc+RqzjQLHGSw2nY3/ADlWNaPlLCFlIucC0vNgdco0n3W8Xd06axRs4+evI6CIiuKgiIgCIiAIiIAiIgCIiAIiIAsVVp6LKiApXO/B3YlrDTqGnUpkkH+4HVpJ6aG9lT2Co2W1GlrhbYEbjp9F2GtRDhBC0HE+VKdX8RHqsuo03k5XZqw59nD6KRhcdAvbosr8TdpF7kekH7hScdyNXZelUkbGPuFHw/BcSAczYI7SCN5CwS0uRGxZ8bMD3S5pj3/n0Xr48mLxPooWIxTmGHMMjsSPqFgp4yq5xhhgm1o/NU+GbdUWb4o2B2Mddr7L0yiXkNaJOw08+wXvBcNqPIL/AAjtr+3urbw/ChgAa2B/NVpw6JvmXBTl1KXRzDj3AMe5+ZtIOa35RIP1CjhlVoBqUXU3dQQ6PrC7ZSo9lKFEbLZPRwaozR1MkzhT8U0gGQL7Ee+ykU8eLw4W7/ddpdw6mdabD/4j9F4dwSgdaNM/+Df0VH/n/wBxb8z+hx6nVEXgjT8rKdTxbRpHqfyXTjy3hTrh6X/Bv6L23l3DD/sUv+Df0UX/AA5v8x781L0c2/rxNzbvos3DcO6qQxjHEbwQ2/eIXTKPC6LPlpMHk0D7KU1gGgXq/h0fzSPHrn6RT+HcnnWq+Z1aLDyVjwXCKVL5GNHoFPRb4YoQ/CjHPLKXbCIimVhERAEREAREQBERAEREAREQBERAEREAREQBfC0L6iAjvwbDq0fRYjwul/aFNRD22RG8PYNAFkGGAWdEPDGKS9Bi9Ilg+QvqIgCIiAIiIAiIgCIiAIiIAiIgCIiAIiIAiIgCIiAIiIAiIgCIiAIiIAiIgCIiAIiIAiIgCIiAIiIAiIgCIiAIiIAiIgCIiAIiIAiIg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90" name="Picture 10" descr="http://static.communitytable.parade.com/wp-content/uploads/2013/09/Paleo-Chocolate-Chip-Cookies-1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312" y="0"/>
            <a:ext cx="935575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cook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284" y="-74278"/>
            <a:ext cx="7002379" cy="82566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03495" y="-74278"/>
            <a:ext cx="2101134" cy="1200329"/>
          </a:xfrm>
          <a:prstGeom prst="rect">
            <a:avLst/>
          </a:prstGeom>
        </p:spPr>
        <p:txBody>
          <a:bodyPr wrap="square">
            <a:spAutoFit/>
          </a:bodyPr>
          <a:lstStyle/>
          <a:p>
            <a:r>
              <a:rPr lang="en-US" dirty="0"/>
              <a:t>If rewards aren’t aligned, different ordering decisions are made</a:t>
            </a:r>
          </a:p>
        </p:txBody>
      </p:sp>
    </p:spTree>
    <p:extLst>
      <p:ext uri="{BB962C8B-B14F-4D97-AF65-F5344CB8AC3E}">
        <p14:creationId xmlns:p14="http://schemas.microsoft.com/office/powerpoint/2010/main" val="2390943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601552" cy="6751647"/>
          </a:xfrm>
          <a:prstGeom prst="rect">
            <a:avLst/>
          </a:prstGeom>
        </p:spPr>
      </p:pic>
    </p:spTree>
    <p:extLst>
      <p:ext uri="{BB962C8B-B14F-4D97-AF65-F5344CB8AC3E}">
        <p14:creationId xmlns:p14="http://schemas.microsoft.com/office/powerpoint/2010/main" val="1528496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http://i00.i.aliimg.com/photo/v0/60152166328_2/Automatic_Cookies_Aligning_Machine_With_Chinese_Supplier.jpg"/>
          <p:cNvPicPr>
            <a:picLocks noChangeAspect="1" noChangeArrowheads="1"/>
          </p:cNvPicPr>
          <p:nvPr/>
        </p:nvPicPr>
        <p:blipFill rotWithShape="1">
          <a:blip r:embed="rId2">
            <a:extLst>
              <a:ext uri="{28A0092B-C50C-407E-A947-70E740481C1C}">
                <a14:useLocalDpi xmlns:a14="http://schemas.microsoft.com/office/drawing/2010/main" val="0"/>
              </a:ext>
            </a:extLst>
          </a:blip>
          <a:srcRect l="50984" t="34552" r="1990" b="34555"/>
          <a:stretch/>
        </p:blipFill>
        <p:spPr bwMode="auto">
          <a:xfrm>
            <a:off x="0" y="-1"/>
            <a:ext cx="12192000" cy="80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699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20" name="Picture 8" descr="http://static0.fitbit.com/simple.b-cssdisabled-png.hdfb1e43d0b1a45bb7247e6d361e4d026.pack?items=%2Fcontent%2Fassets%2Fsegmentation%2Fimages%2Fcomparison-device-ch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555831" cy="7312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65431" y="662895"/>
            <a:ext cx="3400926" cy="3477875"/>
          </a:xfrm>
          <a:prstGeom prst="rect">
            <a:avLst/>
          </a:prstGeom>
          <a:noFill/>
        </p:spPr>
        <p:txBody>
          <a:bodyPr wrap="square" rtlCol="0">
            <a:spAutoFit/>
          </a:bodyPr>
          <a:lstStyle/>
          <a:p>
            <a:pPr algn="r"/>
            <a:r>
              <a:rPr lang="en-US" sz="4400" dirty="0" smtClean="0"/>
              <a:t>Friendly Competition</a:t>
            </a:r>
          </a:p>
          <a:p>
            <a:pPr algn="r"/>
            <a:r>
              <a:rPr lang="en-US" sz="4400" dirty="0" smtClean="0"/>
              <a:t>aligned with</a:t>
            </a:r>
          </a:p>
          <a:p>
            <a:pPr algn="r"/>
            <a:r>
              <a:rPr lang="en-US" sz="4400" dirty="0" smtClean="0"/>
              <a:t>Desired Outcomes</a:t>
            </a:r>
          </a:p>
        </p:txBody>
      </p:sp>
      <p:sp>
        <p:nvSpPr>
          <p:cNvPr id="4" name="TextBox 3"/>
          <p:cNvSpPr txBox="1"/>
          <p:nvPr/>
        </p:nvSpPr>
        <p:spPr>
          <a:xfrm>
            <a:off x="7251031" y="5080000"/>
            <a:ext cx="4636169" cy="646331"/>
          </a:xfrm>
          <a:prstGeom prst="rect">
            <a:avLst/>
          </a:prstGeom>
          <a:noFill/>
        </p:spPr>
        <p:txBody>
          <a:bodyPr wrap="square" rtlCol="0">
            <a:spAutoFit/>
          </a:bodyPr>
          <a:lstStyle/>
          <a:p>
            <a:r>
              <a:rPr lang="en-US" dirty="0" smtClean="0"/>
              <a:t>Incentives</a:t>
            </a:r>
            <a:r>
              <a:rPr lang="en-US" dirty="0"/>
              <a:t>, even if light handed play a big role</a:t>
            </a:r>
          </a:p>
          <a:p>
            <a:endParaRPr lang="en-US" dirty="0"/>
          </a:p>
        </p:txBody>
      </p:sp>
    </p:spTree>
    <p:extLst>
      <p:ext uri="{BB962C8B-B14F-4D97-AF65-F5344CB8AC3E}">
        <p14:creationId xmlns:p14="http://schemas.microsoft.com/office/powerpoint/2010/main" val="37209470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order list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81667208"/>
              </p:ext>
            </p:extLst>
          </p:nvPr>
        </p:nvGraphicFramePr>
        <p:xfrm>
          <a:off x="609600" y="1668946"/>
          <a:ext cx="5019627" cy="4206240"/>
        </p:xfrm>
        <a:graphic>
          <a:graphicData uri="http://schemas.openxmlformats.org/drawingml/2006/table">
            <a:tbl>
              <a:tblPr firstRow="1" bandRow="1">
                <a:tableStyleId>{5C22544A-7EE6-4342-B048-85BDC9FD1C3A}</a:tableStyleId>
              </a:tblPr>
              <a:tblGrid>
                <a:gridCol w="5019627"/>
              </a:tblGrid>
              <a:tr h="507898">
                <a:tc>
                  <a:txBody>
                    <a:bodyPr/>
                    <a:lstStyle/>
                    <a:p>
                      <a:pPr algn="ctr"/>
                      <a:r>
                        <a:rPr lang="en-US" sz="3200" dirty="0" smtClean="0"/>
                        <a:t>Work released to </a:t>
                      </a:r>
                      <a:r>
                        <a:rPr lang="en-US" sz="3200" baseline="0" dirty="0" smtClean="0"/>
                        <a:t>prod</a:t>
                      </a:r>
                      <a:endParaRPr lang="en-US" sz="3200" dirty="0"/>
                    </a:p>
                  </a:txBody>
                  <a:tcPr/>
                </a:tc>
              </a:tr>
              <a:tr h="507898">
                <a:tc>
                  <a:txBody>
                    <a:bodyPr/>
                    <a:lstStyle/>
                    <a:p>
                      <a:pPr algn="ctr"/>
                      <a:r>
                        <a:rPr lang="en-US" sz="2800" dirty="0" smtClean="0"/>
                        <a:t>Feature 1 </a:t>
                      </a:r>
                      <a:endParaRPr lang="en-US" sz="2800" dirty="0"/>
                    </a:p>
                  </a:txBody>
                  <a:tcPr/>
                </a:tc>
              </a:tr>
              <a:tr h="507898">
                <a:tc>
                  <a:txBody>
                    <a:bodyPr/>
                    <a:lstStyle/>
                    <a:p>
                      <a:pPr algn="ctr"/>
                      <a:endParaRPr lang="en-US" sz="2800" dirty="0"/>
                    </a:p>
                  </a:txBody>
                  <a:tcPr/>
                </a:tc>
              </a:tr>
              <a:tr h="507898">
                <a:tc>
                  <a:txBody>
                    <a:bodyPr/>
                    <a:lstStyle/>
                    <a:p>
                      <a:pPr algn="ctr"/>
                      <a:r>
                        <a:rPr lang="en-US" sz="2800" dirty="0" smtClean="0"/>
                        <a:t>Production</a:t>
                      </a:r>
                      <a:r>
                        <a:rPr lang="en-US" sz="2800" baseline="0" dirty="0" smtClean="0"/>
                        <a:t> Defect</a:t>
                      </a:r>
                      <a:r>
                        <a:rPr lang="en-US" sz="2800" dirty="0" smtClean="0"/>
                        <a:t> </a:t>
                      </a:r>
                      <a:endParaRPr lang="en-US" sz="2800" dirty="0"/>
                    </a:p>
                  </a:txBody>
                  <a:tcPr/>
                </a:tc>
              </a:tr>
              <a:tr h="507898">
                <a:tc>
                  <a:txBody>
                    <a:bodyPr/>
                    <a:lstStyle/>
                    <a:p>
                      <a:pPr algn="ctr"/>
                      <a:r>
                        <a:rPr lang="en-US" sz="2800" dirty="0" smtClean="0"/>
                        <a:t>Feature 2</a:t>
                      </a:r>
                      <a:endParaRPr lang="en-US" sz="2800" dirty="0"/>
                    </a:p>
                  </a:txBody>
                  <a:tcPr/>
                </a:tc>
              </a:tr>
              <a:tr h="507898">
                <a:tc>
                  <a:txBody>
                    <a:bodyPr/>
                    <a:lstStyle/>
                    <a:p>
                      <a:pPr algn="ctr"/>
                      <a:r>
                        <a:rPr lang="en-US" sz="2800" dirty="0" smtClean="0"/>
                        <a:t>Feature 3</a:t>
                      </a:r>
                      <a:endParaRPr lang="en-US" sz="2800" dirty="0"/>
                    </a:p>
                  </a:txBody>
                  <a:tcPr/>
                </a:tc>
              </a:tr>
              <a:tr h="507898">
                <a:tc>
                  <a:txBody>
                    <a:bodyPr/>
                    <a:lstStyle/>
                    <a:p>
                      <a:pPr algn="ctr"/>
                      <a:r>
                        <a:rPr lang="en-US" sz="2800" dirty="0" smtClean="0"/>
                        <a:t>Feature 4</a:t>
                      </a:r>
                      <a:endParaRPr lang="en-US" sz="2800" dirty="0"/>
                    </a:p>
                  </a:txBody>
                  <a:tcPr/>
                </a:tc>
              </a:tr>
              <a:tr h="507898">
                <a:tc>
                  <a:txBody>
                    <a:bodyPr/>
                    <a:lstStyle/>
                    <a:p>
                      <a:pPr algn="ctr"/>
                      <a:r>
                        <a:rPr lang="en-US" sz="2800" dirty="0" smtClean="0"/>
                        <a:t>Feature 6</a:t>
                      </a:r>
                      <a:endParaRPr lang="en-US" sz="2800" dirty="0"/>
                    </a:p>
                  </a:txBody>
                  <a:tcPr/>
                </a:tc>
              </a:tr>
            </a:tbl>
          </a:graphicData>
        </a:graphic>
      </p:graphicFrame>
      <p:sp>
        <p:nvSpPr>
          <p:cNvPr id="5" name="TextBox 4"/>
          <p:cNvSpPr txBox="1"/>
          <p:nvPr/>
        </p:nvSpPr>
        <p:spPr>
          <a:xfrm>
            <a:off x="816079" y="340420"/>
            <a:ext cx="2723534" cy="1077218"/>
          </a:xfrm>
          <a:prstGeom prst="rect">
            <a:avLst/>
          </a:prstGeom>
          <a:noFill/>
        </p:spPr>
        <p:txBody>
          <a:bodyPr wrap="square" rtlCol="0">
            <a:spAutoFit/>
          </a:bodyPr>
          <a:lstStyle/>
          <a:p>
            <a:r>
              <a:rPr lang="en-US" sz="3200" dirty="0" smtClean="0"/>
              <a:t>Feature 1 &amp; 5 are prioritized</a:t>
            </a:r>
            <a:endParaRPr lang="en-US" sz="3200" dirty="0"/>
          </a:p>
        </p:txBody>
      </p:sp>
      <p:sp>
        <p:nvSpPr>
          <p:cNvPr id="6" name="TextBox 5"/>
          <p:cNvSpPr txBox="1"/>
          <p:nvPr/>
        </p:nvSpPr>
        <p:spPr>
          <a:xfrm>
            <a:off x="816079" y="6371303"/>
            <a:ext cx="10436940" cy="369332"/>
          </a:xfrm>
          <a:prstGeom prst="rect">
            <a:avLst/>
          </a:prstGeom>
          <a:noFill/>
        </p:spPr>
        <p:txBody>
          <a:bodyPr wrap="square" rtlCol="0">
            <a:spAutoFit/>
          </a:bodyPr>
          <a:lstStyle/>
          <a:p>
            <a:r>
              <a:rPr lang="en-US" dirty="0" smtClean="0"/>
              <a:t>Thanks to Chris Matts, Lisa Long and John Horton for the “Wrong </a:t>
            </a:r>
            <a:r>
              <a:rPr lang="en-US" dirty="0" err="1" smtClean="0"/>
              <a:t>order’o’meter</a:t>
            </a:r>
            <a:r>
              <a:rPr lang="en-US" dirty="0" smtClean="0"/>
              <a:t>” concept.</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718534735"/>
              </p:ext>
            </p:extLst>
          </p:nvPr>
        </p:nvGraphicFramePr>
        <p:xfrm>
          <a:off x="6777790" y="1628841"/>
          <a:ext cx="5019627" cy="4206240"/>
        </p:xfrm>
        <a:graphic>
          <a:graphicData uri="http://schemas.openxmlformats.org/drawingml/2006/table">
            <a:tbl>
              <a:tblPr firstRow="1" bandRow="1">
                <a:tableStyleId>{5C22544A-7EE6-4342-B048-85BDC9FD1C3A}</a:tableStyleId>
              </a:tblPr>
              <a:tblGrid>
                <a:gridCol w="5019627"/>
              </a:tblGrid>
              <a:tr h="507898">
                <a:tc>
                  <a:txBody>
                    <a:bodyPr/>
                    <a:lstStyle/>
                    <a:p>
                      <a:pPr algn="ctr"/>
                      <a:r>
                        <a:rPr lang="en-US" sz="3200" dirty="0" smtClean="0"/>
                        <a:t>Work released to </a:t>
                      </a:r>
                      <a:r>
                        <a:rPr lang="en-US" sz="3200" baseline="0" dirty="0" smtClean="0"/>
                        <a:t>prod</a:t>
                      </a:r>
                      <a:endParaRPr lang="en-US" sz="3200" dirty="0"/>
                    </a:p>
                  </a:txBody>
                  <a:tcPr/>
                </a:tc>
              </a:tr>
              <a:tr h="507898">
                <a:tc>
                  <a:txBody>
                    <a:bodyPr/>
                    <a:lstStyle/>
                    <a:p>
                      <a:pPr algn="ctr"/>
                      <a:r>
                        <a:rPr lang="en-US" sz="2800" dirty="0" smtClean="0"/>
                        <a:t>Feature 1 </a:t>
                      </a:r>
                      <a:endParaRPr lang="en-US" sz="2800" dirty="0"/>
                    </a:p>
                  </a:txBody>
                  <a:tcPr>
                    <a:solidFill>
                      <a:srgbClr val="00B050"/>
                    </a:solidFill>
                  </a:tcPr>
                </a:tc>
              </a:tr>
              <a:tr h="507898">
                <a:tc>
                  <a:txBody>
                    <a:bodyPr/>
                    <a:lstStyle/>
                    <a:p>
                      <a:pPr algn="ctr"/>
                      <a:r>
                        <a:rPr lang="en-US" sz="2800" dirty="0" smtClean="0"/>
                        <a:t>Feature 5</a:t>
                      </a:r>
                      <a:endParaRPr lang="en-US" sz="2800" dirty="0"/>
                    </a:p>
                  </a:txBody>
                  <a:tcPr>
                    <a:solidFill>
                      <a:schemeClr val="bg1">
                        <a:lumMod val="65000"/>
                      </a:schemeClr>
                    </a:solidFill>
                  </a:tcPr>
                </a:tc>
              </a:tr>
              <a:tr h="507898">
                <a:tc>
                  <a:txBody>
                    <a:bodyPr/>
                    <a:lstStyle/>
                    <a:p>
                      <a:pPr algn="ctr"/>
                      <a:r>
                        <a:rPr lang="en-US" sz="2800" dirty="0" smtClean="0"/>
                        <a:t>Production</a:t>
                      </a:r>
                      <a:r>
                        <a:rPr lang="en-US" sz="2800" baseline="0" dirty="0" smtClean="0"/>
                        <a:t> Defect</a:t>
                      </a:r>
                      <a:r>
                        <a:rPr lang="en-US" sz="2800" dirty="0" smtClean="0"/>
                        <a:t> </a:t>
                      </a:r>
                      <a:endParaRPr lang="en-US" sz="2800" dirty="0"/>
                    </a:p>
                  </a:txBody>
                  <a:tcPr>
                    <a:solidFill>
                      <a:srgbClr val="00B050"/>
                    </a:solidFill>
                  </a:tcPr>
                </a:tc>
              </a:tr>
              <a:tr h="507898">
                <a:tc>
                  <a:txBody>
                    <a:bodyPr/>
                    <a:lstStyle/>
                    <a:p>
                      <a:pPr algn="ctr"/>
                      <a:r>
                        <a:rPr lang="en-US" sz="2800" dirty="0" smtClean="0"/>
                        <a:t>Feature 2</a:t>
                      </a:r>
                      <a:endParaRPr lang="en-US" sz="2800" dirty="0"/>
                    </a:p>
                  </a:txBody>
                  <a:tcPr>
                    <a:solidFill>
                      <a:schemeClr val="accent3">
                        <a:lumMod val="60000"/>
                        <a:lumOff val="40000"/>
                      </a:schemeClr>
                    </a:solidFill>
                  </a:tcPr>
                </a:tc>
              </a:tr>
              <a:tr h="507898">
                <a:tc>
                  <a:txBody>
                    <a:bodyPr/>
                    <a:lstStyle/>
                    <a:p>
                      <a:pPr algn="ctr"/>
                      <a:r>
                        <a:rPr lang="en-US" sz="2800" dirty="0" smtClean="0"/>
                        <a:t>Feature 3</a:t>
                      </a:r>
                      <a:endParaRPr lang="en-US" sz="2800" dirty="0"/>
                    </a:p>
                  </a:txBody>
                  <a:tcPr>
                    <a:solidFill>
                      <a:schemeClr val="accent3">
                        <a:lumMod val="60000"/>
                        <a:lumOff val="40000"/>
                      </a:schemeClr>
                    </a:solidFill>
                  </a:tcPr>
                </a:tc>
              </a:tr>
              <a:tr h="507898">
                <a:tc>
                  <a:txBody>
                    <a:bodyPr/>
                    <a:lstStyle/>
                    <a:p>
                      <a:pPr algn="ctr"/>
                      <a:r>
                        <a:rPr lang="en-US" sz="2800" dirty="0" smtClean="0"/>
                        <a:t>Feature 4</a:t>
                      </a:r>
                      <a:endParaRPr lang="en-US" sz="2800" dirty="0"/>
                    </a:p>
                  </a:txBody>
                  <a:tcPr>
                    <a:solidFill>
                      <a:schemeClr val="accent3">
                        <a:lumMod val="60000"/>
                        <a:lumOff val="40000"/>
                      </a:schemeClr>
                    </a:solidFill>
                  </a:tcPr>
                </a:tc>
              </a:tr>
              <a:tr h="507898">
                <a:tc>
                  <a:txBody>
                    <a:bodyPr/>
                    <a:lstStyle/>
                    <a:p>
                      <a:pPr algn="ctr"/>
                      <a:r>
                        <a:rPr lang="en-US" sz="2800" dirty="0" smtClean="0"/>
                        <a:t>Feature 6</a:t>
                      </a:r>
                      <a:endParaRPr lang="en-US" sz="2800" dirty="0"/>
                    </a:p>
                  </a:txBody>
                  <a:tcPr>
                    <a:solidFill>
                      <a:schemeClr val="accent3">
                        <a:lumMod val="60000"/>
                        <a:lumOff val="40000"/>
                      </a:schemeClr>
                    </a:solidFill>
                  </a:tcPr>
                </a:tc>
              </a:tr>
            </a:tbl>
          </a:graphicData>
        </a:graphic>
      </p:graphicFrame>
    </p:spTree>
    <p:extLst>
      <p:ext uri="{BB962C8B-B14F-4D97-AF65-F5344CB8AC3E}">
        <p14:creationId xmlns:p14="http://schemas.microsoft.com/office/powerpoint/2010/main" val="399525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t>
            </a:r>
            <a:r>
              <a:rPr lang="en-US" dirty="0" err="1" smtClean="0"/>
              <a:t>Aways</a:t>
            </a:r>
            <a:endParaRPr lang="en-US" dirty="0"/>
          </a:p>
        </p:txBody>
      </p:sp>
      <p:sp>
        <p:nvSpPr>
          <p:cNvPr id="3" name="Content Placeholder 2"/>
          <p:cNvSpPr>
            <a:spLocks noGrp="1"/>
          </p:cNvSpPr>
          <p:nvPr>
            <p:ph idx="1"/>
          </p:nvPr>
        </p:nvSpPr>
        <p:spPr/>
        <p:txBody>
          <a:bodyPr>
            <a:normAutofit/>
          </a:bodyPr>
          <a:lstStyle/>
          <a:p>
            <a:r>
              <a:rPr lang="en-US" dirty="0" smtClean="0"/>
              <a:t>Be aware of the impact of dependencies</a:t>
            </a:r>
          </a:p>
          <a:p>
            <a:pPr lvl="1"/>
            <a:r>
              <a:rPr lang="en-US" dirty="0"/>
              <a:t>A</a:t>
            </a:r>
            <a:r>
              <a:rPr lang="en-US" dirty="0" smtClean="0"/>
              <a:t> single dependency reduce order options 50%, &lt; 1% with 4</a:t>
            </a:r>
          </a:p>
          <a:p>
            <a:pPr lvl="1"/>
            <a:r>
              <a:rPr lang="en-US" dirty="0" smtClean="0"/>
              <a:t>Every dependency removed double your chance of on-time delivery</a:t>
            </a:r>
          </a:p>
          <a:p>
            <a:r>
              <a:rPr lang="en-US" dirty="0"/>
              <a:t>Don’t be afraid to have teams up to 15 people </a:t>
            </a:r>
          </a:p>
          <a:p>
            <a:pPr lvl="1"/>
            <a:r>
              <a:rPr lang="en-US" dirty="0"/>
              <a:t>if it avoids even a single dependency</a:t>
            </a:r>
          </a:p>
          <a:p>
            <a:r>
              <a:rPr lang="en-US" dirty="0" smtClean="0"/>
              <a:t>Visualize your dependencies</a:t>
            </a:r>
          </a:p>
          <a:p>
            <a:r>
              <a:rPr lang="en-US" dirty="0" smtClean="0"/>
              <a:t>Manage your team skill balance to avoid constraints</a:t>
            </a:r>
          </a:p>
          <a:p>
            <a:r>
              <a:rPr lang="en-US" dirty="0" smtClean="0"/>
              <a:t>Get cookies aligned between teams and dependents</a:t>
            </a:r>
            <a:endParaRPr lang="en-US" dirty="0"/>
          </a:p>
        </p:txBody>
      </p:sp>
    </p:spTree>
    <p:extLst>
      <p:ext uri="{BB962C8B-B14F-4D97-AF65-F5344CB8AC3E}">
        <p14:creationId xmlns:p14="http://schemas.microsoft.com/office/powerpoint/2010/main" val="25579839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 The Final Enterprise Agile Frontier</a:t>
            </a:r>
            <a:endParaRPr lang="en-US" dirty="0"/>
          </a:p>
        </p:txBody>
      </p:sp>
      <p:sp>
        <p:nvSpPr>
          <p:cNvPr id="3" name="Content Placeholder 2"/>
          <p:cNvSpPr>
            <a:spLocks noGrp="1"/>
          </p:cNvSpPr>
          <p:nvPr>
            <p:ph idx="1"/>
          </p:nvPr>
        </p:nvSpPr>
        <p:spPr/>
        <p:txBody>
          <a:bodyPr>
            <a:normAutofit/>
          </a:bodyPr>
          <a:lstStyle/>
          <a:p>
            <a:r>
              <a:rPr lang="en-US" dirty="0" smtClean="0"/>
              <a:t>Top 10 reasons forecasting software projects fails</a:t>
            </a:r>
          </a:p>
          <a:p>
            <a:r>
              <a:rPr lang="en-US" dirty="0" smtClean="0"/>
              <a:t>Not your grandparents risk management</a:t>
            </a:r>
          </a:p>
          <a:p>
            <a:r>
              <a:rPr lang="en-US" dirty="0" smtClean="0"/>
              <a:t>How and why to do agile risk management</a:t>
            </a:r>
          </a:p>
          <a:p>
            <a:endParaRPr lang="en-US" dirty="0"/>
          </a:p>
          <a:p>
            <a:pPr marL="0" indent="0" algn="ctr">
              <a:buNone/>
            </a:pPr>
            <a:r>
              <a:rPr lang="en-US" sz="5200" dirty="0"/>
              <a:t>Risk – The Final Enterprise Agile </a:t>
            </a:r>
            <a:r>
              <a:rPr lang="en-US" sz="5200" dirty="0" smtClean="0"/>
              <a:t>Frontier</a:t>
            </a:r>
          </a:p>
          <a:p>
            <a:pPr marL="0" indent="0" algn="ctr">
              <a:buNone/>
            </a:pPr>
            <a:r>
              <a:rPr lang="en-US" sz="6600" dirty="0" smtClean="0"/>
              <a:t>10:45 – National Harbor 6/7</a:t>
            </a:r>
            <a:endParaRPr lang="en-US" sz="6600" dirty="0"/>
          </a:p>
        </p:txBody>
      </p:sp>
    </p:spTree>
    <p:extLst>
      <p:ext uri="{BB962C8B-B14F-4D97-AF65-F5344CB8AC3E}">
        <p14:creationId xmlns:p14="http://schemas.microsoft.com/office/powerpoint/2010/main" val="40262749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Email me: </a:t>
            </a:r>
            <a:r>
              <a:rPr lang="en-US" dirty="0" smtClean="0">
                <a:hlinkClick r:id="rId2"/>
              </a:rPr>
              <a:t>troy.magennis@focusedobjective.com</a:t>
            </a:r>
            <a:endParaRPr lang="en-US" dirty="0" smtClean="0"/>
          </a:p>
          <a:p>
            <a:r>
              <a:rPr lang="en-US" dirty="0" smtClean="0"/>
              <a:t>Follow me: @</a:t>
            </a:r>
            <a:r>
              <a:rPr lang="en-US" dirty="0" err="1" smtClean="0"/>
              <a:t>t_magennis</a:t>
            </a:r>
            <a:endParaRPr lang="en-US" dirty="0" smtClean="0"/>
          </a:p>
          <a:p>
            <a:r>
              <a:rPr lang="en-US" dirty="0" smtClean="0"/>
              <a:t>Get spreadsheets and tools: </a:t>
            </a:r>
            <a:r>
              <a:rPr lang="en-US" dirty="0" smtClean="0">
                <a:hlinkClick r:id="rId3"/>
              </a:rPr>
              <a:t>http://Bit.ly/SimResources</a:t>
            </a:r>
            <a:endParaRPr lang="en-US" dirty="0" smtClean="0"/>
          </a:p>
          <a:p>
            <a:r>
              <a:rPr lang="en-US" dirty="0" smtClean="0"/>
              <a:t>Download the slides</a:t>
            </a:r>
            <a:r>
              <a:rPr lang="en-US" dirty="0"/>
              <a:t> </a:t>
            </a:r>
            <a:r>
              <a:rPr lang="en-US" dirty="0" smtClean="0"/>
              <a:t>from program site</a:t>
            </a:r>
            <a:endParaRPr lang="en-US" dirty="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356345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Submission Outline</a:t>
            </a:r>
            <a:endParaRPr lang="en-US" dirty="0"/>
          </a:p>
        </p:txBody>
      </p:sp>
      <p:sp>
        <p:nvSpPr>
          <p:cNvPr id="3" name="Content Placeholder 2"/>
          <p:cNvSpPr>
            <a:spLocks noGrp="1"/>
          </p:cNvSpPr>
          <p:nvPr>
            <p:ph idx="1"/>
          </p:nvPr>
        </p:nvSpPr>
        <p:spPr/>
        <p:txBody>
          <a:bodyPr>
            <a:normAutofit fontScale="40000" lnSpcReduction="20000"/>
          </a:bodyPr>
          <a:lstStyle/>
          <a:p>
            <a:pPr marL="0" indent="0" fontAlgn="base">
              <a:buNone/>
            </a:pPr>
            <a:r>
              <a:rPr lang="en-US" dirty="0"/>
              <a:t>When portfolio and program managers undertake quarterly (or annual) feature and portfolio planning, understanding team dependencies is made necessary to identify constraints and avoid overburdening one team. Complexity quickly grows beyond intuition after two or three team dependencies are identified, rendering current forecasting techniques unsatisfactory. This session will discuss the inadequacies of current tools and frameworks used to manage the dependency planning problem, and introduce the choices you have for reducing the complexity and new planning techniques that untangle dependencies into a doable plan. </a:t>
            </a:r>
            <a:endParaRPr lang="en-US" dirty="0" smtClean="0"/>
          </a:p>
          <a:p>
            <a:pPr marL="0" indent="0" fontAlgn="base">
              <a:buNone/>
            </a:pPr>
            <a:r>
              <a:rPr lang="en-US" dirty="0" smtClean="0"/>
              <a:t/>
            </a:r>
            <a:br>
              <a:rPr lang="en-US" dirty="0" smtClean="0"/>
            </a:br>
            <a:r>
              <a:rPr lang="en-US" dirty="0"/>
              <a:t>At the end of the session, attendees will have a new understanding of the complexity team dependencies add to planning, and have a set of strategies and techniques to predictably manage products built in high team-dependency organizations. This session looks at example dependency graphs and graphical matrix techniques that are quick to build and give clear risk insight. </a:t>
            </a:r>
            <a:r>
              <a:rPr lang="en-US" dirty="0" smtClean="0"/>
              <a:t/>
            </a:r>
            <a:br>
              <a:rPr lang="en-US" dirty="0" smtClean="0"/>
            </a:br>
            <a:r>
              <a:rPr lang="en-US" dirty="0"/>
              <a:t>It often shocks organizations to learn mathematically that each team dependency HALVES the chances of an on-time completion of component or delivery. With two dependencies, there is a 1 in 4 chance of no delay; with three dependencies, there is a chance of 1 in 8 delivering on-time. One large legacy application the author worked with had seven dependencies from a core library to a user interface – that is a 1 in 128 chance no team will be delayed (127 times more likely to experience one or more delays). Planning clearly needs to consider how dependencies might impact each teams ability to integrate and build.</a:t>
            </a:r>
            <a:r>
              <a:rPr lang="en-US" dirty="0" smtClean="0"/>
              <a:t/>
            </a:r>
            <a:br>
              <a:rPr lang="en-US" dirty="0" smtClean="0"/>
            </a:br>
            <a:endParaRPr lang="en-US" dirty="0" smtClean="0"/>
          </a:p>
          <a:p>
            <a:pPr marL="0" indent="0" fontAlgn="base">
              <a:buNone/>
            </a:pPr>
            <a:r>
              <a:rPr lang="en-US" dirty="0" smtClean="0"/>
              <a:t>It </a:t>
            </a:r>
            <a:r>
              <a:rPr lang="en-US" dirty="0"/>
              <a:t>is not as dire as it sounds, not every team suffers the same chance of delay. We look at how to analyze historical examples of delayed work to identify types of features that will encounter dependency delays in the future. Building a map (linked graph) and matrix visualizations of team dependencies gives a basis for examining this historical likelihood of delay and planning team organization structures or staffing plans that compensate. It is possible to </a:t>
            </a:r>
            <a:r>
              <a:rPr lang="en-US" dirty="0" smtClean="0"/>
              <a:t>predictably </a:t>
            </a:r>
            <a:r>
              <a:rPr lang="en-US" dirty="0"/>
              <a:t>plan in high dependency environments, its just too hard to do in ad-hoc ways.</a:t>
            </a:r>
            <a:r>
              <a:rPr lang="en-US" dirty="0" smtClean="0"/>
              <a:t/>
            </a:r>
            <a:br>
              <a:rPr lang="en-US" dirty="0" smtClean="0"/>
            </a:br>
            <a:r>
              <a:rPr lang="en-US" dirty="0" smtClean="0"/>
              <a:t/>
            </a:r>
            <a:br>
              <a:rPr lang="en-US" dirty="0" smtClean="0"/>
            </a:br>
            <a:r>
              <a:rPr lang="en-US" b="1" dirty="0"/>
              <a:t>Learning Outcomes:</a:t>
            </a:r>
            <a:r>
              <a:rPr lang="en-US" dirty="0" smtClean="0"/>
              <a:t/>
            </a:r>
            <a:br>
              <a:rPr lang="en-US" dirty="0" smtClean="0"/>
            </a:br>
            <a:endParaRPr lang="en-US" dirty="0" smtClean="0"/>
          </a:p>
          <a:p>
            <a:pPr fontAlgn="base"/>
            <a:r>
              <a:rPr lang="en-US" dirty="0" smtClean="0"/>
              <a:t>Understand </a:t>
            </a:r>
            <a:r>
              <a:rPr lang="en-US" dirty="0"/>
              <a:t>the impact of multiple team dependencies on planning and scheduling predictability</a:t>
            </a:r>
          </a:p>
          <a:p>
            <a:pPr fontAlgn="base"/>
            <a:r>
              <a:rPr lang="en-US" dirty="0"/>
              <a:t>Introduce ways to identify and visualize dependencies for planning</a:t>
            </a:r>
          </a:p>
          <a:p>
            <a:pPr fontAlgn="base"/>
            <a:r>
              <a:rPr lang="en-US" dirty="0"/>
              <a:t>Understanding current strengths and weaknesses of dependency management approaches</a:t>
            </a:r>
          </a:p>
          <a:p>
            <a:pPr fontAlgn="base"/>
            <a:r>
              <a:rPr lang="en-US" dirty="0"/>
              <a:t>New strategies for minimizing the impact of dependencies and planning cross team </a:t>
            </a:r>
            <a:r>
              <a:rPr lang="en-US" dirty="0" smtClean="0"/>
              <a:t>capacity</a:t>
            </a:r>
            <a:br>
              <a:rPr lang="en-US" dirty="0" smtClean="0"/>
            </a:br>
            <a:endParaRPr lang="en-US" dirty="0"/>
          </a:p>
        </p:txBody>
      </p:sp>
    </p:spTree>
    <p:extLst>
      <p:ext uri="{BB962C8B-B14F-4D97-AF65-F5344CB8AC3E}">
        <p14:creationId xmlns:p14="http://schemas.microsoft.com/office/powerpoint/2010/main" val="1690091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wonderfulengineering.com/wp-content/uploads/2015/06/new-zealand-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8751" y="0"/>
            <a:ext cx="9220200" cy="6858000"/>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186709" y="6604324"/>
            <a:ext cx="7200902" cy="307777"/>
          </a:xfrm>
          <a:prstGeom prst="rect">
            <a:avLst/>
          </a:prstGeom>
        </p:spPr>
        <p:txBody>
          <a:bodyPr wrap="square">
            <a:spAutoFit/>
          </a:bodyPr>
          <a:lstStyle/>
          <a:p>
            <a:r>
              <a:rPr lang="en-US" sz="1400" dirty="0">
                <a:solidFill>
                  <a:schemeClr val="bg2"/>
                </a:solidFill>
              </a:rPr>
              <a:t>https://dro.deakin.edu.au/eserv/DU:30049080/strode-taxonomyofdependencies-2012.pdf</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388" y="199574"/>
            <a:ext cx="8583223" cy="6458851"/>
          </a:xfrm>
          <a:prstGeom prst="rect">
            <a:avLst/>
          </a:prstGeom>
        </p:spPr>
      </p:pic>
      <p:sp>
        <p:nvSpPr>
          <p:cNvPr id="2" name="Rounded Rectangle 1"/>
          <p:cNvSpPr/>
          <p:nvPr/>
        </p:nvSpPr>
        <p:spPr>
          <a:xfrm>
            <a:off x="2142699" y="748626"/>
            <a:ext cx="7724632" cy="1187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Knowledge Dependency</a:t>
            </a:r>
            <a:endParaRPr lang="en-US" sz="4400" dirty="0"/>
          </a:p>
        </p:txBody>
      </p:sp>
      <p:sp>
        <p:nvSpPr>
          <p:cNvPr id="7" name="Rounded Rectangle 6"/>
          <p:cNvSpPr/>
          <p:nvPr/>
        </p:nvSpPr>
        <p:spPr>
          <a:xfrm>
            <a:off x="2142699" y="2539350"/>
            <a:ext cx="7724632" cy="1187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Task Dependency</a:t>
            </a:r>
            <a:endParaRPr lang="en-US" sz="4400" dirty="0"/>
          </a:p>
        </p:txBody>
      </p:sp>
      <p:sp>
        <p:nvSpPr>
          <p:cNvPr id="8" name="Rounded Rectangle 7"/>
          <p:cNvSpPr/>
          <p:nvPr/>
        </p:nvSpPr>
        <p:spPr>
          <a:xfrm>
            <a:off x="2142699" y="4330074"/>
            <a:ext cx="7724632" cy="1187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Resource Dependency</a:t>
            </a:r>
            <a:endParaRPr lang="en-US" sz="4400" dirty="0"/>
          </a:p>
        </p:txBody>
      </p:sp>
      <p:sp>
        <p:nvSpPr>
          <p:cNvPr id="6" name="Rectangle 5"/>
          <p:cNvSpPr/>
          <p:nvPr/>
        </p:nvSpPr>
        <p:spPr>
          <a:xfrm>
            <a:off x="2247830" y="1993204"/>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a:t>
            </a:r>
            <a:endParaRPr lang="en-US" dirty="0"/>
          </a:p>
        </p:txBody>
      </p:sp>
      <p:sp>
        <p:nvSpPr>
          <p:cNvPr id="10" name="Rectangle 9"/>
          <p:cNvSpPr/>
          <p:nvPr/>
        </p:nvSpPr>
        <p:spPr>
          <a:xfrm>
            <a:off x="4218241" y="1993204"/>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Expertise</a:t>
            </a:r>
            <a:endParaRPr lang="en-US" dirty="0"/>
          </a:p>
        </p:txBody>
      </p:sp>
      <p:sp>
        <p:nvSpPr>
          <p:cNvPr id="11" name="Rectangle 10"/>
          <p:cNvSpPr/>
          <p:nvPr/>
        </p:nvSpPr>
        <p:spPr>
          <a:xfrm>
            <a:off x="6188652" y="1993204"/>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Task Allocation</a:t>
            </a:r>
            <a:endParaRPr lang="en-US" dirty="0"/>
          </a:p>
        </p:txBody>
      </p:sp>
      <p:sp>
        <p:nvSpPr>
          <p:cNvPr id="12" name="Rectangle 11"/>
          <p:cNvSpPr/>
          <p:nvPr/>
        </p:nvSpPr>
        <p:spPr>
          <a:xfrm>
            <a:off x="8159063" y="2004835"/>
            <a:ext cx="1708268" cy="238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Historical</a:t>
            </a:r>
            <a:endParaRPr lang="en-US" dirty="0"/>
          </a:p>
        </p:txBody>
      </p:sp>
      <p:sp>
        <p:nvSpPr>
          <p:cNvPr id="13" name="Rectangle 12"/>
          <p:cNvSpPr/>
          <p:nvPr/>
        </p:nvSpPr>
        <p:spPr>
          <a:xfrm>
            <a:off x="2247830" y="3778290"/>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Activity</a:t>
            </a:r>
            <a:endParaRPr lang="en-US" dirty="0"/>
          </a:p>
        </p:txBody>
      </p:sp>
      <p:sp>
        <p:nvSpPr>
          <p:cNvPr id="14" name="Rectangle 13"/>
          <p:cNvSpPr/>
          <p:nvPr/>
        </p:nvSpPr>
        <p:spPr>
          <a:xfrm>
            <a:off x="4253094" y="3778290"/>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Process</a:t>
            </a:r>
            <a:endParaRPr lang="en-US" dirty="0"/>
          </a:p>
        </p:txBody>
      </p:sp>
      <p:sp>
        <p:nvSpPr>
          <p:cNvPr id="15" name="Rectangle 14"/>
          <p:cNvSpPr/>
          <p:nvPr/>
        </p:nvSpPr>
        <p:spPr>
          <a:xfrm>
            <a:off x="2247830" y="5575006"/>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6" name="Rectangle 15"/>
          <p:cNvSpPr/>
          <p:nvPr/>
        </p:nvSpPr>
        <p:spPr>
          <a:xfrm>
            <a:off x="4237050" y="5575005"/>
            <a:ext cx="1877758" cy="26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a:t>
            </a:r>
            <a:endParaRPr lang="en-US" dirty="0"/>
          </a:p>
        </p:txBody>
      </p:sp>
    </p:spTree>
    <p:extLst>
      <p:ext uri="{BB962C8B-B14F-4D97-AF65-F5344CB8AC3E}">
        <p14:creationId xmlns:p14="http://schemas.microsoft.com/office/powerpoint/2010/main" val="124754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6" grpId="0" animBg="1"/>
      <p:bldP spid="10" grpId="0" animBg="1"/>
      <p:bldP spid="11" grpId="0" animBg="1"/>
      <p:bldP spid="12" grpId="0" animBg="1"/>
      <p:bldP spid="13" grpId="0" animBg="1"/>
      <p:bldP spid="14" grpId="0" animBg="1"/>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3" y="-91440"/>
            <a:ext cx="4800143" cy="7742164"/>
          </a:xfrm>
          <a:prstGeom prst="rect">
            <a:avLst/>
          </a:prstGeom>
        </p:spPr>
      </p:pic>
      <p:sp>
        <p:nvSpPr>
          <p:cNvPr id="5" name="Right Arrow 4"/>
          <p:cNvSpPr/>
          <p:nvPr/>
        </p:nvSpPr>
        <p:spPr>
          <a:xfrm>
            <a:off x="4114800" y="348933"/>
            <a:ext cx="1706880"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821680" y="274638"/>
            <a:ext cx="5760720" cy="1143000"/>
          </a:xfrm>
        </p:spPr>
        <p:txBody>
          <a:bodyPr>
            <a:normAutofit fontScale="90000"/>
          </a:bodyPr>
          <a:lstStyle/>
          <a:p>
            <a:r>
              <a:rPr lang="en-US" dirty="0" smtClean="0"/>
              <a:t>Pooled Interdependence</a:t>
            </a:r>
            <a:endParaRPr lang="en-US" dirty="0"/>
          </a:p>
        </p:txBody>
      </p:sp>
      <p:sp>
        <p:nvSpPr>
          <p:cNvPr id="7" name="Content Placeholder 6"/>
          <p:cNvSpPr>
            <a:spLocks noGrp="1"/>
          </p:cNvSpPr>
          <p:nvPr>
            <p:ph idx="1"/>
          </p:nvPr>
        </p:nvSpPr>
        <p:spPr>
          <a:xfrm>
            <a:off x="5821680" y="1600201"/>
            <a:ext cx="5760720" cy="4525963"/>
          </a:xfrm>
        </p:spPr>
        <p:txBody>
          <a:bodyPr/>
          <a:lstStyle/>
          <a:p>
            <a:r>
              <a:rPr lang="en-US" dirty="0" smtClean="0"/>
              <a:t>Specialist Teams or individuals</a:t>
            </a:r>
          </a:p>
          <a:p>
            <a:r>
              <a:rPr lang="en-US" dirty="0" smtClean="0"/>
              <a:t>E.g. Supermarket checkout</a:t>
            </a:r>
          </a:p>
          <a:p>
            <a:r>
              <a:rPr lang="en-US" dirty="0" smtClean="0"/>
              <a:t>E.g. ???</a:t>
            </a:r>
            <a:endParaRPr lang="en-US" dirty="0"/>
          </a:p>
        </p:txBody>
      </p:sp>
    </p:spTree>
    <p:extLst>
      <p:ext uri="{BB962C8B-B14F-4D97-AF65-F5344CB8AC3E}">
        <p14:creationId xmlns:p14="http://schemas.microsoft.com/office/powerpoint/2010/main" val="108897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 Two Research</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2"/>
              </a:rPr>
              <a:t>https://en.wikipedia.org/wiki/The_Magical_Number_Seven,_</a:t>
            </a:r>
            <a:r>
              <a:rPr lang="en-US" dirty="0" smtClean="0">
                <a:hlinkClick r:id="rId2"/>
              </a:rPr>
              <a:t>Plus_or_Minus_Two</a:t>
            </a:r>
            <a:endParaRPr lang="en-US" dirty="0" smtClean="0"/>
          </a:p>
          <a:p>
            <a:r>
              <a:rPr lang="en-US" dirty="0">
                <a:hlinkClick r:id="rId3"/>
              </a:rPr>
              <a:t>http://</a:t>
            </a:r>
            <a:r>
              <a:rPr lang="en-US" dirty="0" smtClean="0">
                <a:hlinkClick r:id="rId3"/>
              </a:rPr>
              <a:t>www.agiledesign.co.uk/2011/scaling-agile-teams-by-features-or-by-component</a:t>
            </a:r>
            <a:endParaRPr lang="en-US" dirty="0" smtClean="0"/>
          </a:p>
          <a:p>
            <a:r>
              <a:rPr lang="en-US" dirty="0">
                <a:hlinkClick r:id="rId4"/>
              </a:rPr>
              <a:t>http://scalingsoftwareagilityblog.com/feature-teams-vs-component-teams-continued</a:t>
            </a:r>
            <a:r>
              <a:rPr lang="en-US" dirty="0" smtClean="0">
                <a:hlinkClick r:id="rId4"/>
              </a:rPr>
              <a:t>/</a:t>
            </a:r>
            <a:endParaRPr lang="en-US" dirty="0" smtClean="0"/>
          </a:p>
          <a:p>
            <a:r>
              <a:rPr lang="en-US" dirty="0"/>
              <a:t>Yes, its notional and only a heuristic. But in my project base, I have seen large programs that run as much as 60-40 component/infrastructure vs features, and at least one that runs more like 80-20 feature teams/programs. Planning and execution in the latter case is just easier, for the reasons Chad and Kenny describe. One recent agile enterprise reorg was a major realignment into 12 vertical value streams, with only three horizontal/component/programs. This is intended to accelerating delivery velocity and it obviously creates a far lower number of dependent stories (less work); not to mention more facile end to end feature testing. It’s the simple physics of fewer dependencies plus increased value delivery focus that drives improved results in a feature team/program.</a:t>
            </a:r>
          </a:p>
        </p:txBody>
      </p:sp>
    </p:spTree>
    <p:extLst>
      <p:ext uri="{BB962C8B-B14F-4D97-AF65-F5344CB8AC3E}">
        <p14:creationId xmlns:p14="http://schemas.microsoft.com/office/powerpoint/2010/main" val="207564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heblaze.com/wp-content/uploads/2014/05/shutterstock_1823320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5139" y="506329"/>
            <a:ext cx="11053011" cy="1754326"/>
          </a:xfrm>
          <a:prstGeom prst="rect">
            <a:avLst/>
          </a:prstGeom>
          <a:noFill/>
        </p:spPr>
        <p:txBody>
          <a:bodyPr wrap="square" rtlCol="0">
            <a:spAutoFit/>
          </a:bodyPr>
          <a:lstStyle/>
          <a:p>
            <a:r>
              <a:rPr lang="en-US" sz="3600" b="1" dirty="0" smtClean="0"/>
              <a:t>Dependency - progress </a:t>
            </a:r>
            <a:r>
              <a:rPr lang="en-US" sz="3600" b="1" dirty="0"/>
              <a:t>of one action relies upon the timely output of a previous action, or the presence of some specific thing. </a:t>
            </a:r>
            <a:endParaRPr lang="en-US" sz="3600" b="1" dirty="0" smtClean="0"/>
          </a:p>
        </p:txBody>
      </p:sp>
      <p:sp>
        <p:nvSpPr>
          <p:cNvPr id="3" name="Rectangle 2"/>
          <p:cNvSpPr/>
          <p:nvPr/>
        </p:nvSpPr>
        <p:spPr>
          <a:xfrm>
            <a:off x="7944853" y="5934670"/>
            <a:ext cx="4158915" cy="1477328"/>
          </a:xfrm>
          <a:prstGeom prst="rect">
            <a:avLst/>
          </a:prstGeom>
        </p:spPr>
        <p:txBody>
          <a:bodyPr wrap="square">
            <a:spAutoFit/>
          </a:bodyPr>
          <a:lstStyle/>
          <a:p>
            <a:r>
              <a:rPr lang="en-US" dirty="0" smtClean="0"/>
              <a:t>From:  </a:t>
            </a:r>
            <a:r>
              <a:rPr lang="en-US" dirty="0"/>
              <a:t>Strode, D.E. and Huff, S.L. A taxonomy of dependencies in agile software development. 23rd Australasian Conference on Information Systems (ACIS), (2012), 1–10. </a:t>
            </a:r>
          </a:p>
        </p:txBody>
      </p:sp>
    </p:spTree>
    <p:extLst>
      <p:ext uri="{BB962C8B-B14F-4D97-AF65-F5344CB8AC3E}">
        <p14:creationId xmlns:p14="http://schemas.microsoft.com/office/powerpoint/2010/main" val="484156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cdn.wonderfulengineering.com/wp-content/uploads/2015/06/new-zealand-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6250" y="228600"/>
            <a:ext cx="11125200" cy="6629400"/>
          </a:xfrm>
          <a:prstGeom prst="rect">
            <a:avLst/>
          </a:prstGeom>
          <a:solidFill>
            <a:schemeClr val="bg2">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186709" y="6604324"/>
            <a:ext cx="7200902" cy="307777"/>
          </a:xfrm>
          <a:prstGeom prst="rect">
            <a:avLst/>
          </a:prstGeom>
        </p:spPr>
        <p:txBody>
          <a:bodyPr wrap="square">
            <a:spAutoFit/>
          </a:bodyPr>
          <a:lstStyle/>
          <a:p>
            <a:r>
              <a:rPr lang="en-US" sz="1400" dirty="0">
                <a:solidFill>
                  <a:schemeClr val="bg2"/>
                </a:solidFill>
              </a:rPr>
              <a:t>https://dro.deakin.edu.au/eserv/DU:30049080/strode-taxonomyofdependencies-2012.pdf</a:t>
            </a:r>
          </a:p>
        </p:txBody>
      </p:sp>
      <p:sp>
        <p:nvSpPr>
          <p:cNvPr id="6" name="Rectangle 5"/>
          <p:cNvSpPr/>
          <p:nvPr/>
        </p:nvSpPr>
        <p:spPr>
          <a:xfrm>
            <a:off x="800100" y="511069"/>
            <a:ext cx="10458450" cy="6063198"/>
          </a:xfrm>
          <a:prstGeom prst="rect">
            <a:avLst/>
          </a:prstGeom>
          <a:solidFill>
            <a:schemeClr val="bg1"/>
          </a:solidFill>
        </p:spPr>
        <p:txBody>
          <a:bodyPr wrap="square">
            <a:spAutoFit/>
          </a:bodyPr>
          <a:lstStyle/>
          <a:p>
            <a:pPr algn="ctr"/>
            <a:endParaRPr lang="en-US" sz="2800" b="1" dirty="0"/>
          </a:p>
          <a:p>
            <a:pPr algn="ctr"/>
            <a:r>
              <a:rPr lang="en-US" sz="3600" b="1" dirty="0"/>
              <a:t>A situation wherein an activity cannot proceed until another activity is complete.</a:t>
            </a:r>
          </a:p>
          <a:p>
            <a:pPr algn="ctr"/>
            <a:endParaRPr lang="en-US" sz="3600" dirty="0" smtClean="0"/>
          </a:p>
          <a:p>
            <a:pPr algn="ctr"/>
            <a:r>
              <a:rPr lang="en-US" sz="3600" dirty="0" smtClean="0"/>
              <a:t>Dependencies </a:t>
            </a:r>
            <a:r>
              <a:rPr lang="en-US" sz="3600" dirty="0"/>
              <a:t>lead to potential or actual constraints on projects. </a:t>
            </a:r>
            <a:r>
              <a:rPr lang="en-US" sz="3600" dirty="0" smtClean="0"/>
              <a:t>Potential </a:t>
            </a:r>
            <a:r>
              <a:rPr lang="en-US" sz="3600" dirty="0"/>
              <a:t>constraints are those that are currently </a:t>
            </a:r>
            <a:r>
              <a:rPr lang="en-US" sz="3600" dirty="0" err="1"/>
              <a:t>organised</a:t>
            </a:r>
            <a:r>
              <a:rPr lang="en-US" sz="3600" dirty="0"/>
              <a:t> or managed well, causing no problems in the progression of a project. Actual constraints are bottlenecks or points in a project that stakeholders are aware of, but have no immediate means to circumvent</a:t>
            </a:r>
            <a:r>
              <a:rPr lang="en-US" sz="3600" dirty="0" smtClean="0"/>
              <a:t>. </a:t>
            </a:r>
          </a:p>
        </p:txBody>
      </p:sp>
    </p:spTree>
    <p:extLst>
      <p:ext uri="{BB962C8B-B14F-4D97-AF65-F5344CB8AC3E}">
        <p14:creationId xmlns:p14="http://schemas.microsoft.com/office/powerpoint/2010/main" val="407454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Focused Objec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cused Objective" id="{C128BEB2-06D4-49A8-BB9E-D9A0DD4F9D4D}" vid="{33C778BF-FE23-47FB-8962-9916B7C5F2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Focused Objective</Template>
  <TotalTime>11084</TotalTime>
  <Words>1796</Words>
  <Application>Microsoft Office PowerPoint</Application>
  <PresentationFormat>Widescreen</PresentationFormat>
  <Paragraphs>469</Paragraphs>
  <Slides>71</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MS PGothic</vt:lpstr>
      <vt:lpstr>Arial</vt:lpstr>
      <vt:lpstr>Calibri</vt:lpstr>
      <vt:lpstr>Verdana</vt:lpstr>
      <vt:lpstr>Focused Objective</vt:lpstr>
      <vt:lpstr>PowerPoint Presentation</vt:lpstr>
      <vt:lpstr>Entangled: Solving the Hairy Problem of  Team Dependencies </vt:lpstr>
      <vt:lpstr>PowerPoint Presentation</vt:lpstr>
      <vt:lpstr>Take-Aways</vt:lpstr>
      <vt:lpstr>PowerPoint Presentation</vt:lpstr>
      <vt:lpstr>PowerPoint Presentation</vt:lpstr>
      <vt:lpstr>PowerPoint Presentation</vt:lpstr>
      <vt:lpstr>PowerPoint Presentation</vt:lpstr>
      <vt:lpstr>PowerPoint Presentation</vt:lpstr>
      <vt:lpstr>PowerPoint Presentation</vt:lpstr>
      <vt:lpstr>Reduced freedom in ordering work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Increased lead time of work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size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organization design options</vt:lpstr>
      <vt:lpstr>Reducing Dependencies: Team Structure Options</vt:lpstr>
      <vt:lpstr>PowerPoint Presentation</vt:lpstr>
      <vt:lpstr>Matrix – Component vs Feature</vt:lpstr>
      <vt:lpstr>By Skillset, Discipline or Component Area</vt:lpstr>
      <vt:lpstr>Component or Skillset Area Teams</vt:lpstr>
      <vt:lpstr>By Feature</vt:lpstr>
      <vt:lpstr>Feature Teams</vt:lpstr>
      <vt:lpstr>Planning and Growing Teams</vt:lpstr>
      <vt:lpstr>Growing Teams – Skills != People</vt:lpstr>
      <vt:lpstr>Skill Assessment – Knowing and Growing</vt:lpstr>
      <vt:lpstr>PowerPoint Presentation</vt:lpstr>
      <vt:lpstr>Clear and Aligned priorities</vt:lpstr>
      <vt:lpstr>Incentives      </vt:lpstr>
      <vt:lpstr>PowerPoint Presentation</vt:lpstr>
      <vt:lpstr>PowerPoint Presentation</vt:lpstr>
      <vt:lpstr>PowerPoint Presentation</vt:lpstr>
      <vt:lpstr>PowerPoint Presentation</vt:lpstr>
      <vt:lpstr>PowerPoint Presentation</vt:lpstr>
      <vt:lpstr>PowerPoint Presentation</vt:lpstr>
      <vt:lpstr>Wrong order list</vt:lpstr>
      <vt:lpstr>Take-Aways</vt:lpstr>
      <vt:lpstr>Risk – The Final Enterprise Agile Frontier</vt:lpstr>
      <vt:lpstr>Thank You</vt:lpstr>
      <vt:lpstr>Submission Outline</vt:lpstr>
      <vt:lpstr>Pooled Interdependence</vt:lpstr>
      <vt:lpstr>Seven +/- Two Research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Magennis</dc:creator>
  <cp:lastModifiedBy>Troy Magennis</cp:lastModifiedBy>
  <cp:revision>193</cp:revision>
  <dcterms:created xsi:type="dcterms:W3CDTF">2015-07-06T15:05:31Z</dcterms:created>
  <dcterms:modified xsi:type="dcterms:W3CDTF">2015-08-05T16:50:36Z</dcterms:modified>
</cp:coreProperties>
</file>